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6" r:id="rId5"/>
    <p:sldMasterId id="2147483764" r:id="rId6"/>
    <p:sldMasterId id="2147483776" r:id="rId7"/>
    <p:sldMasterId id="2147483788" r:id="rId8"/>
    <p:sldMasterId id="2147483802" r:id="rId9"/>
    <p:sldMasterId id="2147483872" r:id="rId10"/>
  </p:sldMasterIdLst>
  <p:notesMasterIdLst>
    <p:notesMasterId r:id="rId25"/>
  </p:notesMasterIdLst>
  <p:handoutMasterIdLst>
    <p:handoutMasterId r:id="rId26"/>
  </p:handoutMasterIdLst>
  <p:sldIdLst>
    <p:sldId id="258" r:id="rId11"/>
    <p:sldId id="430" r:id="rId12"/>
    <p:sldId id="431" r:id="rId13"/>
    <p:sldId id="403" r:id="rId14"/>
    <p:sldId id="416" r:id="rId15"/>
    <p:sldId id="400" r:id="rId16"/>
    <p:sldId id="392" r:id="rId17"/>
    <p:sldId id="427" r:id="rId18"/>
    <p:sldId id="426" r:id="rId19"/>
    <p:sldId id="428" r:id="rId20"/>
    <p:sldId id="429" r:id="rId21"/>
    <p:sldId id="407" r:id="rId22"/>
    <p:sldId id="417" r:id="rId23"/>
    <p:sldId id="423"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EE6"/>
    <a:srgbClr val="8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4" autoAdjust="0"/>
    <p:restoredTop sz="50937" autoAdjust="0"/>
  </p:normalViewPr>
  <p:slideViewPr>
    <p:cSldViewPr>
      <p:cViewPr varScale="1">
        <p:scale>
          <a:sx n="32" d="100"/>
          <a:sy n="32" d="100"/>
        </p:scale>
        <p:origin x="1580"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6197F77B-D23D-4E7B-8C41-3D5011CCBAED}" type="datetimeFigureOut">
              <a:rPr lang="en-US" smtClean="0"/>
              <a:pPr/>
              <a:t>12/9/2016</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fld id="{05AEBD4D-2695-4847-9035-7B2361B76CB9}" type="slidenum">
              <a:rPr lang="en-US" smtClean="0"/>
              <a:pPr/>
              <a:t>‹#›</a:t>
            </a:fld>
            <a:endParaRPr lang="en-US"/>
          </a:p>
        </p:txBody>
      </p:sp>
    </p:spTree>
    <p:extLst>
      <p:ext uri="{BB962C8B-B14F-4D97-AF65-F5344CB8AC3E}">
        <p14:creationId xmlns:p14="http://schemas.microsoft.com/office/powerpoint/2010/main" val="9786400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5-05-20T02:29:02.016"/>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028C5F87-8E79-4DDF-85B6-E42B2C73ABF3}" emma:medium="tactile" emma:mode="ink">
          <msink:context xmlns:msink="http://schemas.microsoft.com/ink/2010/main" type="writingRegion" rotatedBoundingBox="21170,-461 26368,4863 23754,7415 18556,2090"/>
        </emma:interpretation>
      </emma:emma>
    </inkml:annotationXML>
    <inkml:traceGroup>
      <inkml:annotationXML>
        <emma:emma xmlns:emma="http://www.w3.org/2003/04/emma" version="1.0">
          <emma:interpretation id="{F0D84A52-9C64-478A-AF1B-47D573CBCC9A}" emma:medium="tactile" emma:mode="ink">
            <msink:context xmlns:msink="http://schemas.microsoft.com/ink/2010/main" type="paragraph" rotatedBoundingBox="22735,808 25366,4160 23022,6000 20391,2648" alignmentLevel="2"/>
          </emma:interpretation>
        </emma:emma>
      </inkml:annotationXML>
      <inkml:traceGroup>
        <inkml:annotationXML>
          <emma:emma xmlns:emma="http://www.w3.org/2003/04/emma" version="1.0">
            <emma:interpretation id="{2F2849CF-410C-41D5-946B-D177AEBE68FF}" emma:medium="tactile" emma:mode="ink">
              <msink:context xmlns:msink="http://schemas.microsoft.com/ink/2010/main" type="line" rotatedBoundingBox="22735,808 25366,4160 23022,6000 20391,2648"/>
            </emma:interpretation>
          </emma:emma>
        </inkml:annotationXML>
        <inkml:traceGroup>
          <inkml:annotationXML>
            <emma:emma xmlns:emma="http://www.w3.org/2003/04/emma" version="1.0">
              <emma:interpretation id="{A4EECACC-F8D8-4863-8820-D46F4C298705}" emma:medium="tactile" emma:mode="ink">
                <msink:context xmlns:msink="http://schemas.microsoft.com/ink/2010/main" type="inkWord" rotatedBoundingBox="22735,808 25366,4160 23022,6000 20391,2648"/>
              </emma:interpretation>
              <emma:one-of disjunction-type="recognition" id="oneOf0">
                <emma:interpretation id="interp0" emma:lang="en-US" emma:confidence="0">
                  <emma:literal>Fog</emma:literal>
                </emma:interpretation>
                <emma:interpretation id="interp1" emma:lang="en-US" emma:confidence="0">
                  <emma:literal>Gorsy</emma:literal>
                </emma:interpretation>
                <emma:interpretation id="interp2" emma:lang="en-US" emma:confidence="0">
                  <emma:literal>Goosy</emma:literal>
                </emma:interpretation>
                <emma:interpretation id="interp3" emma:lang="en-US" emma:confidence="0">
                  <emma:literal>Tossing</emma:literal>
                </emma:interpretation>
                <emma:interpretation id="interp4" emma:lang="en-US" emma:confidence="0">
                  <emma:literal>Goosing</emma:literal>
                </emma:interpretation>
              </emma:one-of>
            </emma:emma>
          </inkml:annotationXML>
          <inkml:trace contextRef="#ctx0" brushRef="#br0">2397 1262 123 0,'21'-2'78'16,"-21"2"-3"-16,19-14-18 15,-19 14-67-15,0 0 7 16,-25 19 2-16,-2 0 1 16,-15 8 1-16,-11 7 2 15,-10 10 0-15,-13 6 3 16,-4 5-8-16,0-3 4 15,5-3-4-15,9-1 3 16,12-8-1-16,12-12 6 16,16-7 5-16,6-9 4 0,20-12-1 15,0 0 1-15,39-27-1 16,-3-5 0-16,15-10 4 16,12-12-12-16,15-9-2 15,14-7-11-15,7-6 5 16,0 3-5-16,-2-3 1 15,-1 7-6-15,-11 6-4 16,-6 14 5-16,-17 5-1 16,-6 14 1-16,-12 7 0 15,-8 13 2-15,-8 6 1 16,-1 16 3-16,-4 5 1 16,2 6 2-16,-2 5 0 0,-2 3 1 15,-2 1 2-15,-6 1 4 16,-7 3 3-16,-12-6-1 15,-15 5 5-15,-15-9-1 16,-12 3 3-16,-17-4-1 16,-7 0 0-16,-12-6-3 15,2-2-1-15,2-4-3 16,13-1-2-16,10-5-4 16,15-1-1-16,14 2 1 15,28-8 0-15,-2 21 0 16,26-6 2-16,16 6-1 15,6 7-5-15,8 3 7 16,1 7-6-16,4 2 3 0,-9 4-5 16,-10 5 1-16,-12 3-6 15,-18 1 6-15,-14 4 2 16,-19 6-1-16,-15-2 2 16,-16 0 1-16,-7-4 4 15,-13-7 1-15,-10-6 2 16,-3-12 1-16,1-7 0 15,-2-17 2-15,8-10-1 16,0-13 1-16,8-10-3 16,1-11 2-16,14-8-2 15,7-8 2-15,12-3-5 16,10-2-1-16,12-2-6 0,14 5-3 16,6 3-14-16,17 17-13 15,-4 1-17-15,18 24-22 16,-5 7-29-16,3 17 0 15,-5 15 2-15</inkml:trace>
          <inkml:trace contextRef="#ctx0" brushRef="#br0" timeOffset="1343.8201">3342 2525 95 0,'27'-21'87'16,"-27"21"-1"-16,19-21-4 15,-19 21-86-15,0 0 0 16,7-17 7-16,-7 17 2 16,-40 4 1-16,0 4 4 15,-11 7-2-15,-18 2 4 16,-13 12-4-16,-11 1 2 15,-4 12-6-15,1 0-2 16,9 8-2-16,14 1-2 16,16 0 0-16,27 3-2 0,24-8 1 15,27-4-2-15,23-12 3 16,21-5-1-16,13-12 1 16,15-13 0-16,10-13 0 15,-2-14 3-15,-2-7 4 16,-11-10 5-16,-10 0 1 15,-17-4 4-15,-11 7-3 16,-22-1 3-16,-11 13-3 16,-15 6-1-16,-2 23-6 15,-28-11-3-15,1 20-3 16,-7 14-3-16,-8 6 2 16,-6 15-1-16,-5 9 2 0,-5 16-2 15,-3 9 4-15,-5 11-3 16,-7 10 4-16,-7 14 0 15,-6 9 1-15,-5 7-2 16,-4 5 2-16,-4 1-2 16,-1-3 2-16,5-12-1 15,2-10 1-15,7-22-5 16,6-15 4-16,7-26-1 16,1-18 1-16,5-23 0 15,8-20-1-15,2-18 1 16,7-18 0-16,9-17 2 15,16-11-3-15,13-9 3 16,26-11-7-16,20-3-1 0,21 0-2 16,29 8-5-16,23 3-4 15,26 16-1-15,14 5-3 16,19 20-7-16,-6 9-8 16,12 21-34-16,-8 9-28 15,-16 6 6-15,-11 12-2 16</inkml:trace>
          <inkml:trace contextRef="#ctx0" brushRef="#br0" timeOffset="375.025">2900 2165 134 0,'0'0'97'16,"0"0"-4"-16,-27 2-3 16,2 13-98-16,-7 10 8 15,-8 5-3-15,-8 9 2 0,-7 8 1 16,-4 3-2-16,6 1-4 16,5-3-8-16,10-2-8 15,3-10-13 1,16-6-29-16,17-9-23 0,2-21-4 15,37-7 11-15</inkml:trace>
          <inkml:trace contextRef="#ctx0" brushRef="#br0" timeOffset="531.2761">3252 1658 45 0,'-43'0'59'15,"24"19"-21"1,0 4-33-16,3 9-95 16,11 10 34-16</inkml:trace>
          <inkml:trace contextRef="#ctx0" brushRef="#br0" timeOffset="-1661.4755">75 486 63 0,'0'0'77'0,"13"21"4"15,-13-21-4-15,19 3-69 16,-2 1-6-16,3-4 6 16,6 0 3-16,3-2-3 15,7-1 0-15,2-7-4 16,4-3 3-16,2-1-5 15,2-5 3-15,-1-2-5 16,-3-5 2-16,2-3-3 16,0-3 2-16,-4-3-2 15,2 3-1-15,-2-4 1 16,-2 1 2-16,-2 3 2 16,3 1 1-16,-9 7 2 15,1 3 0-15,-11 4-1 0,0 3 0 16,-20 14-2-16,21-13-4 15,-21 13-2-15,0 0 0 16,0 0-1-16,-4 25 1 16,-8-4-1-16,-1 5 1 15,-4 5 0-15,0 3 2 16,3 8 3-16,3-2 0 16,9 0 0-16,10-6-5 0,18-7 5 15,20-10 1-15,17-5 0 16,13-14 2-16,12-15-3 15,9-8-1-15,8-13 2 16,4-8 5-16,-12-4-1 16,-6 3 1-16,-15-5 4 15,-9 10-2-15,-19 6 3 16,-10 8-4-16,-15 7-4 16,-23 21-4-16,0 0-2 15,0 0-4-15,-25 15-3 16,-9 10-2-16,-4 11 0 15,-10 8 4-15,-4 15 3 16,-10 13-2-16,-1 8 2 0,0 8-2 16,0 11 3-16,-4 6-2 15,2 7 2-15,-5 1-1 16,-3-8 1-16,1-10 3 16,0-7-1-16,-3-16 2 15,3-17-1-15,5-11 3 16,-2-19-2-16,5-14 0 15,1-11-1-15,2-13 1 16,2-10 0-16,3-9-1 16,-1-12 1-16,2-6-2 15,2-5 2-15,-1-2-2 16,3 0 2-16,5-2-3 0,4 7 2 16,8 5-1-16,5 8 0 15,4 9-8-15,12 9 2 16,13 21 0-1,6-23 1-15,15 23-1 0,11 12 0 16,6 1-1-16,10 8-1 16,5 2-2-16,16 7-14 15,-2-3-19-15,1 3-36 16,3-1-4-16,-1-8-1 16,5-2 43-16</inkml:trace>
          <inkml:trace contextRef="#ctx0" brushRef="#br0" timeOffset="-1078.1806">1613 739 132 0,'19'-2'90'0,"-19"2"-1"15,0 0-6-15,0 0-90 16,0 0-2-16,0 0 2 16,0 0 2-16,-23 14-1 15,-3 3 0-15,-7 9 0 16,-11 7 4-16,-9 9-1 16,-8 5 4-1,-2 7-2-15,0-1 2 0,10-1-1 0,9-1 2 16,14-3-1-16,12-4 2 15,22-10-1-15,19-5 1 32,13-10 0-32,18-8 1 15,7-9 0-15,13-8-1 0,4-11 1 16,6-8-1-16,-8-13 2 16,-7-8 0-16,-14-7 4 15,-11-6-3-15,-17-4 1 16,-18 2-3-16,-16 0 0 15,-12 10-7-15,-10 7-12 16,-7 8-26-16,3 16-25 16,3 13-21-16,7 9-4 15,23-2 0-15</inkml:trace>
        </inkml:traceGroup>
      </inkml:traceGroup>
    </inkml:traceGroup>
    <inkml:traceGroup>
      <inkml:annotationXML>
        <emma:emma xmlns:emma="http://www.w3.org/2003/04/emma" version="1.0">
          <emma:interpretation id="{3B775532-A660-45E4-862A-55F963500394}" emma:medium="tactile" emma:mode="ink">
            <msink:context xmlns:msink="http://schemas.microsoft.com/ink/2010/main" type="paragraph" rotatedBoundingBox="19991,689 25189,6014 23754,7415 18556,2090" alignmentLevel="1"/>
          </emma:interpretation>
        </emma:emma>
      </inkml:annotationXML>
      <inkml:traceGroup>
        <inkml:annotationXML>
          <emma:emma xmlns:emma="http://www.w3.org/2003/04/emma" version="1.0">
            <emma:interpretation id="{897588F3-708A-4038-A0DD-CC944F8A728F}" emma:medium="tactile" emma:mode="ink">
              <msink:context xmlns:msink="http://schemas.microsoft.com/ink/2010/main" type="line" rotatedBoundingBox="19991,689 25189,6014 23754,7415 18556,2090"/>
            </emma:interpretation>
          </emma:emma>
        </inkml:annotationXML>
        <inkml:traceGroup>
          <inkml:annotationXML>
            <emma:emma xmlns:emma="http://www.w3.org/2003/04/emma" version="1.0">
              <emma:interpretation id="{3A01AE42-AC73-4A09-A4D2-EA8324F19C49}" emma:medium="tactile" emma:mode="ink">
                <msink:context xmlns:msink="http://schemas.microsoft.com/ink/2010/main" type="inkWord" rotatedBoundingBox="19991,689 25189,6014 23754,7415 18556,2090"/>
              </emma:interpretation>
              <emma:one-of disjunction-type="recognition" id="oneOf1">
                <emma:interpretation id="interp5" emma:lang="en-US" emma:confidence="0">
                  <emma:literal>can!</emma:literal>
                </emma:interpretation>
                <emma:interpretation id="interp6" emma:lang="en-US" emma:confidence="0">
                  <emma:literal>car!</emma:literal>
                </emma:interpretation>
                <emma:interpretation id="interp7" emma:lang="en-US" emma:confidence="0">
                  <emma:literal>can.'</emma:literal>
                </emma:interpretation>
                <emma:interpretation id="interp8" emma:lang="en-US" emma:confidence="0">
                  <emma:literal>car.'</emma:literal>
                </emma:interpretation>
                <emma:interpretation id="interp9" emma:lang="en-US" emma:confidence="0">
                  <emma:literal>casa!</emma:literal>
                </emma:interpretation>
              </emma:one-of>
            </emma:emma>
          </inkml:annotationXML>
          <inkml:trace contextRef="#ctx0" brushRef="#br0" timeOffset="3500.4917">-1271 110 145 0,'0'0'84'16,"0"0"-6"-16,-6-17 0 16,6 17-92-16,-17 8 1 15,17-8 2-15,-42 26 6 16,10-7 3-16,-4 6 3 15,-6 2 2-15,-6 5 1 16,4 4 2-16,2-3-2 0,10-3 1 16,5-3 0-16,8-4 2 15,19-23 3-15,-17 27 4 16,17-27-3-16,25 0-3 16,0-10 3-16,3-7-2 15,10-2 3-15,0-8-5 16,10 1-1-16,-2-9-6 15,-2 5 2-15,-8-3 1 16,-2 7-3-16,-7 3 0 16,-6 2-4-16,-21 21-1 15,27-23-4-15,-27 23 2 16,17-4-2-16,-17 4-1 16,17 17-4-16,-17-17-2 0,30 27-8 15,-3-8-20-15,0 0-40 16,5-4 0-16,8 1-4 15,-2-9 19 1</inkml:trace>
          <inkml:trace contextRef="#ctx0" brushRef="#br0" timeOffset="2969.2144">-1681-302 1 0,'2'21'33'16,"-2"-21"38"-16,0 0 4 16,17 6-33-16,-17-6-4 15,0 0-2-15,0 0-11 0,0 0-6 16,0 0-5 0,0 0-5-16,-17 19-7 15,-8 2-3-15,-9 8-1 16,-10 7 0-16,-11 8 0 0,-6 7 3 15,-8 5-2-15,5-1-1 16,8-2 0-16,9-3 3 16,12-6-1-16,16-8 2 15,21-11-1-15,17-6 3 16,16-10 0-16,10-7 3 16,7-8 2-16,7-5 0 15,2-12 1-15,2-2 0 0,-6-7 2 16,-7-4-2-1,-9-4 2-15,-8-4-5 16,-10-2 0-16,-12 0-2 16,-9 2-1-16,-8 6-4 0,-5 6-2 15,-4 3-12-15,15 29-16 16,-31-30-9-16,31 30-1 16,0 0-26-16,0 17-24 15,0-17 0-15,40 36 0 16</inkml:trace>
          <inkml:trace contextRef="#ctx0" brushRef="#br0" timeOffset="4641.1782">-1156 1246 110 0,'-31'10'89'15,"31"-10"-2"-15,0 0 5 16,0 0-85-16,17 4-5 16,19-6 1-16,12 0 3 15,7-6 0-15,16 1 0 16,9-5-3-16,6-7-6 15,7-2-2-15,-1-9-1 0,-3-1 2 16,-5-9-3-16,-2 0 4 16,-10-2-1-1,-7 0 5-15,-9 6 3 0,-15 5 3 16,-6 7-3-16,-14 3-2 16,-21 21 1-16,0 0 1 15,0 0-1-15,-23 17-3 16,-6 8-1-16,-7 5-2 15,-4 6 4-15,-2 6 1 16,-2 2 1-16,10 0-4 16,9 4 3-16,14-6-1 15,16-1 1-15,20-2-2 0,17-3 1 16,21-6 0 0,17-7 0-16,12-8-1 15,9-9 1-15,5-10 0 16,-3-5 5-16,-9-10 5 0,-12 5 1 15,-21-5 0-15,-12 6-1 16,-16 0-2-16,-12 7-2 16,-21 6-1-16,0 0-4 15,-29 32-5-15,-5-5-2 16,-10 19 4-16,-11 7-2 16,-10 18 5-16,-13 13-3 15,-12 15 2-15,-1 6-3 0,-1 5 3 16,-1 1-2-1,7-5-2-15,-2-10 7 16,6-7-1-16,4-14 5 16,4-24-3-16,1-20 4 0,3-24-5 15,1-13 0-15,-3-26 1 16,1-16-5-16,1-22 3 16,7-18-3-16,6-13 3 15,9-2-2-15,8-3 6 16,11-1-2-16,10 4-7 15,14 9 0-15,8 20-7 16,3 9-3-16,6 20-9 16,-5 8 2-16,8 20-4 15,-15 17 2-15,33 6 6 16,-20 15 9-16,10 15 3 16,4 8 1-16,5 9 9 15,8 8-3-15,6 10 4 0,7-1-8 16,4 5-4-16,6-7-27 15,12 1-35-15,-1-8-27 16,2-13 0-16,1-7-3 16</inkml:trace>
          <inkml:trace contextRef="#ctx0" brushRef="#br0" timeOffset="5203.7067">294 1900 77 0,'19'6'74'16,"-19"-6"-2"-16,0 0-1 0,0 0-94 15,-26 23 16-15,-1-4 4 16,-6 7 5-16,-10 13 5 15,-15 4 0-15,-5 11 0 16,-7 9-4-16,-1-2 3 16,9 3-3-16,6-1 0 15,16-5-2-15,15-9 3 16,25-9-1-16,21-9 2 16,23-16 0-16,17-7-1 15,10-14-1-15,11-9 1 16,2-12-4-16,1-11-1 15,-3-10 5-15,-9-5 4 0,-20-6 3 16,-9 0-2-16,-17-4-1 16,-14 4-5-16,-17 7-2 15,-15 6-9-15,-13 12-19 16,-10 5-37-16,-2 10-24 16,2 14-2-16,-2 5-1 15</inkml:trace>
          <inkml:trace contextRef="#ctx0" brushRef="#br0" timeOffset="5953.7525">1396 2468 65 0,'-19'10'80'0,"-14"5"-1"15,-5 17-2-15,-17 8-71 0,-10 8-7 16,-15 11 3-1,-11 6 2-15,-8 7-1 16,3-1 0-16,1-4 1 16,7-3-2-16,12-6-3 0,17-11-7 15,13-9-5-15,19-11-8 16,27-27-44-16,0 0-14 16,39 6-2-16,10-37 26 15</inkml:trace>
          <inkml:trace contextRef="#ctx0" brushRef="#br0" timeOffset="6425.5228">2086 2554 76 0,'-17'40'92'16,"-8"6"-5"-16,-15-1 2 15,-8 5-82-15,-11 13 2 16,-17 2 0-16,-4 7 3 16,-12 2-4-16,-1 8 1 15,-2-3-4-15,5 1-2 16,12-12-3-16,7-3 0 16,18-10-2-16,13-11 0 15,15-13 3-15,25-31-4 16,0 0-3-16,0 0-3 15,36-25-5-15,-9-21-1 16,4-13 3-16,-3-15-1 0,1-10 6 16,-8-6 6-16,-17 3 7 15,-18 3 1-15,-12 6 8 16,-18 18-2-16,-19 15 1 16,-13 22-4-16,-16 19-5 15,-9 19-5-15,-2 21-3 16,4 12-1-16,8 19 0 15,18 7 1-15,29 10-3 16,31 2-2-16,40 7-33 16,32-3-45-16,28-14 0 15,33-2-3-15,6-26 27 16</inkml:trace>
          <inkml:trace contextRef="#ctx0" brushRef="#br0" timeOffset="7375.6987">1769 3499 33 0,'0'0'75'16,"0"0"-2"-16,0 0-11 15,0 0-50-15,0 0 5 16,0 0 0-16,0 0 0 16,-32 10-1-16,11-3-2 15,-9 9 2-15,-5 7-9 16,-10 1 0-16,-5 11-1 0,0 1-3 15,5 8-1-15,5 3-1 16,7 1-1-16,14-4-4 16,17-4 6-1,19-6-4-15,16-9 0 0,15-8 0 16,9-11 2-16,8-14 1 16,5-7-1-16,1-15 3 15,-5-9-4-15,-9-12 4 16,-11-4 4-16,-15-10 1 15,-12 4-1-15,-17 0-4 16,-14 4-2-16,-13 11-9 16,-13 4-9-16,2 17-23 15,-10 12-34-15,1 9-16 0,6 14-4 16,5 5 16-16</inkml:trace>
          <inkml:trace contextRef="#ctx0" brushRef="#br0" timeOffset="8391.384">2172 3808 93 0,'0'0'77'0,"0"0"-1"16,0 0-6-16,0 0-72 16,0 0 4-16,0 0 2 15,-19 34 2-15,-6-7 2 16,-6 6 4-16,-11 5 3 16,0 5 3-16,-9-1-3 15,1 2 0-15,1-4-3 0,5-2-2 16,4-9-4-16,8-4 1 15,7-8-2-15,8-2 2 16,17-15 2-16,-17 8 0 16,17-8 1-16,17-19-2 15,2-2-1-15,11-2-3 16,8-9-1-16,10-5-7 16,11-3-5-16,2-2-3 15,8 4 1-15,-4 6-3 16,3 5 3-16,-9 8-1 15,-2 11 1-15,-5 5 2 16,-8 10 3-16,-6 5 1 0,-8 5 1 16,-7 2 1-16,-6 2 3 15,-7 2 5-15,-14 3 3 16,-7 1 2-16,-14 0 2 16,-6 5 1-16,-11-1 0 15,-3 5 1-15,-11-4-3 16,7 3-3-16,-1-5-5 15,6-1 0-15,8-8-2 16,8-2 1-16,7-8 0 16,21-11 0-16,0 0 0 15,0 0 0-15,23-13-2 16,15-12-2-16,13-7 1 16,10-3-1-16,10-5 1 0,5 0-3 15,-2 4 1-15,-5 4-3 16,-14 9 1-16,-9 6-3 15,-14 13 0-15,-13 6 0 16,-19-2-1-16,6 32 2 16,-19-7 0-16,-12 7 4 15,-9 6 2-15,-8 8 4 16,-8 2 0-16,-3 3 3 16,-6-1-2-16,3 1 2 15,3-1 3-15,5-4-4 16,8-3 3-16,12-1-5 15,11-7 3-15,11-3-5 0,14-5 3 16,16-4-6-16,14-8-1 16,14-6-2-16,13-7 0 15,11-9 1 1,14-8-3-16,5-10 2 0,4-4-4 16,-4-7 9-16,-3-2 0 15,-8 0 7-15,-14 0-3 16,-13 5 4-16,-15 6-5 15,-15 7 0-15,-17 2-1 16,-10 18-4-16,-21-11-2 16,-6 13-2-16,-9 7-1 15,-8 5 2-15,-8 5 3 16,-1 7 5-16,-4 5 3 0,-2 5-4 16,7 4 5-16,1 4-5 15,5 2 3 1,8 3-6-16,13 3-4 15,8-3-22-15,25 7-48 0,14-3-21 16,13-11-4-16,20-4 0 16</inkml:trace>
          <inkml:trace contextRef="#ctx0" brushRef="#br0" timeOffset="8938.2821">3939 4390 95 0,'-25'36'82'0,"0"-13"1"16,-3 7 1-16,-11 3-93 16,-8 12 15-1,-12 11-2-15,-10 3 3 16,-9 7-8-16,-6 7-1 0,0-5-14 15,8 3-23-15,5-2-43 16,8-18-2-16,22-5-1 16,8-20 43-16</inkml:trace>
          <inkml:trace contextRef="#ctx0" brushRef="#br0" timeOffset="9297.6785">3071 5453 194 0,'-19'4'108'15,"19"-4"-1"-15,-23-2-5 16,23 2-101-16,-26 2-5 16,26-2 2-16,-29 17-1 15,12-5-1-15,17-12-2 16,-23 21 2-16,23-21-1 16,-17 19 1-16,17-19 1 15,0 0 2-15,0 0 1 0,0 0 1 16,0 0 0-16,27-25-4 15,-10 6-2-15,4-8-1 16,2-2 4-16,-2 1-3 16,0 3 1-16,-6 2-2 15,-4 6 1-15,-11 17 4 16,0 0 2-16,-19-6 0 16,-6 20-3-16,-5 3 0 15,-4 2 0-15,-3 2 2 16,3 2-2-16,4-2 1 15,7-2-1-15,4-2-10 16,19 0-35-16,0-17-46 0,34 23 0 16,4-14-5-16,4-10 10 15</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5-05-20T02:31:27.715"/>
    </inkml:context>
    <inkml:brush xml:id="br0">
      <inkml:brushProperty name="width" value="0.1" units="cm"/>
      <inkml:brushProperty name="height" value="0.1" units="cm"/>
      <inkml:brushProperty name="color" value="#ED1C24"/>
      <inkml:brushProperty name="fitToCurve" value="1"/>
    </inkml:brush>
  </inkml:definitions>
  <inkml:traceGroup>
    <inkml:annotationXML>
      <emma:emma xmlns:emma="http://www.w3.org/2003/04/emma" version="1.0">
        <emma:interpretation id="{DC6C8BA9-3DE0-4CD9-AF16-2F142332E0CC}" emma:medium="tactile" emma:mode="ink">
          <msink:context xmlns:msink="http://schemas.microsoft.com/ink/2010/main" type="writingRegion" rotatedBoundingBox="-736,3576 3523,-135 5782,2456 1522,6169"/>
        </emma:interpretation>
      </emma:emma>
    </inkml:annotationXML>
    <inkml:traceGroup>
      <inkml:annotationXML>
        <emma:emma xmlns:emma="http://www.w3.org/2003/04/emma" version="1.0">
          <emma:interpretation id="{BFF5D839-4340-48C4-829E-560642644109}" emma:medium="tactile" emma:mode="ink">
            <msink:context xmlns:msink="http://schemas.microsoft.com/ink/2010/main" type="paragraph" rotatedBoundingBox="389,2082 3750,1037 4402,3134 1041,4179" alignmentLevel="2"/>
          </emma:interpretation>
        </emma:emma>
      </inkml:annotationXML>
      <inkml:traceGroup>
        <inkml:annotationXML>
          <emma:emma xmlns:emma="http://www.w3.org/2003/04/emma" version="1.0">
            <emma:interpretation id="{F6B37414-8DC9-49A7-B726-CC6FBB83ABB8}" emma:medium="tactile" emma:mode="ink">
              <msink:context xmlns:msink="http://schemas.microsoft.com/ink/2010/main" type="line" rotatedBoundingBox="389,2082 3750,1037 4402,3134 1041,4179"/>
            </emma:interpretation>
          </emma:emma>
        </inkml:annotationXML>
        <inkml:traceGroup>
          <inkml:annotationXML>
            <emma:emma xmlns:emma="http://www.w3.org/2003/04/emma" version="1.0">
              <emma:interpretation id="{7B5FBCE5-F13E-4983-9F74-4D4C8307F22B}" emma:medium="tactile" emma:mode="ink">
                <msink:context xmlns:msink="http://schemas.microsoft.com/ink/2010/main" type="inkWord" rotatedBoundingBox="389,2082 3750,1037 4402,3134 1041,4179"/>
              </emma:interpretation>
              <emma:one-of disjunction-type="recognition" id="oneOf0">
                <emma:interpretation id="interp0" emma:lang="en-US" emma:confidence="0">
                  <emma:literal>enjoy</emma:literal>
                </emma:interpretation>
                <emma:interpretation id="interp1" emma:lang="en-US" emma:confidence="0">
                  <emma:literal>Enjoy</emma:literal>
                </emma:interpretation>
                <emma:interpretation id="interp2" emma:lang="en-US" emma:confidence="0">
                  <emma:literal>anions</emma:literal>
                </emma:interpretation>
                <emma:interpretation id="interp3" emma:lang="en-US" emma:confidence="0">
                  <emma:literal>{enjoy</emma:literal>
                </emma:interpretation>
                <emma:interpretation id="interp4" emma:lang="en-US" emma:confidence="0">
                  <emma:literal>annoy</emma:literal>
                </emma:interpretation>
              </emma:one-of>
            </emma:emma>
          </inkml:annotationXML>
          <inkml:trace contextRef="#ctx0" brushRef="#br0">299 20 1 0,'0'0'0'0,"-23"-11"29"16,23 11-19-16,0 0-7 15,0 0 3-15,0 0 2 16,0 0 1-16,-26 2 6 15,26-2 1-15,-23-6 3 16,4 2 2-16,-2 2 1 0,-2 4 0 16,0 2-3-16,-2 9-2 15,2 10-4-15,-2 15-4 16,6 6-3-16,2 21-4 16,2 10 1-16,5 15-1 15,6 7 3-15,4 6 0 16,6 0 0-16,4-5 0 15,7-3-1-15,8-18 2 16,3-12-1-16,5-20-1 16,5-14-4-16,2-23 1 15,4-16 0-15,-2-15 3 16,4-17-1-16,-6-6-2 0,0-11 4 16,-4-4-1-16,-5 3 3 15,-8 5 3-15,-2 11 5 16,-12 9-3-16,-9 33 0 15,0 0 1-15,0 0 0 16,-26 54-1-16,10 3-3 16,-5 8-5-16,2 10-4 15,0 7 3-15,4 2-2 16,5-4 0-16,5-4-3 16,10-1 2-16,5-6 0 15,9-6-3-15,8-12 3 16,11-9-2-16,6-15 1 15,9-12 0-15,3-22 1 0,9-20-1 16,0-19 0-16,5-15-2 16,-7-15-10-16,2-3-16 15,-11-7-37 1,-10 2-26-16,2 6-3 0,-22 9 1 16</inkml:trace>
          <inkml:trace contextRef="#ctx0" brushRef="#br0" timeOffset="937.5395">882 572 84 0,'0'0'88'0,"0"0"-3"16,0 0-1 0,0 0-85-16,19-7-3 15,-19 7 0-15,25 17-1 0,-4 0 1 16,2 14 1-16,7 11 3 15,3 5-3-15,3 3 2 16,0 2-1-16,-3-1 2 16,-4-9 2-16,-3 0 0 15,-5-17 4-15,-7-6-1 16,-14-19 5-16,19 10-1 16,-19-10 2-16,-2-19 1 15,-4 1-3-15,2-10 1 16,-11-3-8-16,2-11 1 15,-3-6-9-15,-3-9 0 16,0 0-4-16,-2-6-2 16,4 5 2-16,-4 1-1 0,11 6 3 15,-5 5-4-15,9 11 6 16,-1 5 2-16,7 9 4 16,0 21 2-16,11-27 3 15,-11 27-1-15,27-8 3 16,-6 12 2-16,2 4 2 15,4 11 1-15,3 4-1 16,5 13-1-16,5 8-2 16,0 6 0-16,4 9 0 15,0 8-1-15,2-4-3 16,-1-2-5-16,-3-6-3 16,-7-9-12-16,-3-8-11 15,-11-13-19-15,-2-21-46 0,-19-4-3 16,12-23 0-16,-14-4 56 15</inkml:trace>
          <inkml:trace contextRef="#ctx0" brushRef="#br0" timeOffset="1753.2213">1272-255 123 0,'0'0'92'0,"11"27"-16"0,-11-27-16 15,0 0-144-15,0 0-13 0,31-12 1 16,-12 9 23-16</inkml:trace>
          <inkml:trace contextRef="#ctx0" brushRef="#br0" timeOffset="1468.8128">1503 181 59 0,'0'36'83'16,"-6"-17"-4"-16,10 6 0 15,-4-25-80-15,17 30 2 16,4-20-1-16,2-4-1 0,11 3 1 16,1-3-1-16,5 2 2 15,8 5-1-15,3 4 1 16,10 10-3-16,0 7 3 15,4 14-2-15,2 4 7 16,-4 9 1-16,2 11 2 16,-9-5 3-16,-5 6 0 15,-13-8 4-15,-3 2-2 16,-14-16 3-16,-10 5-8 16,-9-7 0-16,-8-3-2 15,-11 2-5-15,-4-4 1 16,-4-4-5-16,-3-4-8 15,3 2-14-15,-6-15-24 0,8-9-46 16,2 1 2-16,-5-19-4 16,7-2 42-16</inkml:trace>
          <inkml:trace contextRef="#ctx0" brushRef="#br0" timeOffset="2425.1345">1644-222 56 0,'-6'32'82'15,"10"18"-6"-15,-8-4 1 0,8 13-87 16,-2 4-3-16,8 4 5 15,-1 5 3-15,3 1 2 16,-1-2 7-16,1-3 3 16,1-7 2-16,2-9 3 15,4-12 1-15,2-15 3 16,6-19-3-16,4-25 0 16,7-18-8-16,4-22-2 0,2-17-4 15,2-10-4 1,-6-12-5-16,-4 3-2 15,-13 1 0-15,-8 10-7 16,-13 8 6-16,-15 15 2 16,-12 15 7-16,-11 17 1 0,-6 14 4 15,-8 15 6-15,2 11-6 16,-3 14 1-16,3 6-10 16,6 9-12-16,9 0-21 15,3-4-31-15,15 6-3 16,1-21 24-16</inkml:trace>
          <inkml:trace contextRef="#ctx0" brushRef="#br0" timeOffset="3300.1797">2066-303 138 0,'0'0'92'0,"2"18"1"16,-2-18-31-16,29 17-74 15,1 8 6-15,1 1-6 16,5 1 4-16,2-2-6 16,-1-2 4-16,-5-10-2 15,-3-9-1-15,-8-15 7 16,-6-14 0-16,-5-8 7 0,-8-16 2 16,-4-3 8-16,-8-15-2 15,-3-2 1-15,-8-11 2 16,-2 6 1-16,-6-1 7 15,1 12-3-15,-1 2 0 16,4 15-4-16,0 8 2 16,6 15-7-16,19 23-2 15,-23-11-4-15,23 32-3 16,6 7-2-16,7 9-2 16,8 5 3-16,10 7-3 15,9 5 4-15,8 7-2 16,11 0 3-16,10 2-2 0,13 6 6 15,10 7 2-15,9 8-3 16,13 10 2-16,5 5-1 16,5 8 0-16,0 0 0 15,-11-6 3-15,-8-11-7 16,-17-8 1-16,-12-11 2 16,-24-12-1-16,-16-11 0 15,-21-2 0-15,-17-4 0 16,-15-2-5-16,-21-2 2 15,-10-5-2-15,-19-3 4 16,-13-11-1-16,-13-13 4 16,-7-19-7-16,-3-18 6 15,-2-26 0-15,4-20-4 0,3-26 3 16,9-19-10-16,12-19-7 16,5-16-12-16,20-7-3 15,2-10-39-15,18 0-30 16,15 15-1-16,7 7-4 15</inkml:trace>
        </inkml:traceGroup>
      </inkml:traceGroup>
    </inkml:traceGroup>
    <inkml:traceGroup>
      <inkml:annotationXML>
        <emma:emma xmlns:emma="http://www.w3.org/2003/04/emma" version="1.0">
          <emma:interpretation id="{E05C1D37-9FCC-405B-90C4-0EA334E5B3A7}" emma:medium="tactile" emma:mode="ink">
            <msink:context xmlns:msink="http://schemas.microsoft.com/ink/2010/main" type="paragraph" rotatedBoundingBox="132,4574 4393,861 5782,2456 1522,6169" alignmentLevel="1"/>
          </emma:interpretation>
        </emma:emma>
      </inkml:annotationXML>
      <inkml:traceGroup>
        <inkml:annotationXML>
          <emma:emma xmlns:emma="http://www.w3.org/2003/04/emma" version="1.0">
            <emma:interpretation id="{D12733B9-53D9-4404-9F88-3175B42B1BAA}" emma:medium="tactile" emma:mode="ink">
              <msink:context xmlns:msink="http://schemas.microsoft.com/ink/2010/main" type="line" rotatedBoundingBox="132,4574 4393,861 5782,2456 1522,6169"/>
            </emma:interpretation>
          </emma:emma>
        </inkml:annotationXML>
        <inkml:traceGroup>
          <inkml:annotationXML>
            <emma:emma xmlns:emma="http://www.w3.org/2003/04/emma" version="1.0">
              <emma:interpretation id="{DD965170-04B9-4F51-A614-A28F00423E4A}" emma:medium="tactile" emma:mode="ink">
                <msink:context xmlns:msink="http://schemas.microsoft.com/ink/2010/main" type="inkWord" rotatedBoundingBox="132,4574 4393,861 5782,2456 1522,6169"/>
              </emma:interpretation>
              <emma:one-of disjunction-type="recognition" id="oneOf1">
                <emma:interpretation id="interp5" emma:lang="en-US" emma:confidence="0">
                  <emma:literal>reside.</emma:literal>
                </emma:interpretation>
                <emma:interpretation id="interp6" emma:lang="en-US" emma:confidence="0">
                  <emma:literal>resides</emma:literal>
                </emma:interpretation>
                <emma:interpretation id="interp7" emma:lang="en-US" emma:confidence="0">
                  <emma:literal>reside,</emma:literal>
                </emma:interpretation>
                <emma:interpretation id="interp8" emma:lang="en-US" emma:confidence="0">
                  <emma:literal>Eventide.</emma:literal>
                </emma:interpretation>
                <emma:interpretation id="interp9" emma:lang="en-US" emma:confidence="0">
                  <emma:literal>trepid's.</emma:literal>
                </emma:interpretation>
              </emma:one-of>
            </emma:emma>
          </inkml:annotationXML>
          <inkml:trace contextRef="#ctx0" brushRef="#br0" timeOffset="5175.2756">242 3227 69 0,'0'0'89'0,"31"0"3"15,3-26-11-15,6-20-78 16,14-13-16-16,9-12-9 16,11-15-19-1,-3-6-17-15,1-15-28 0,-3 8 3 16,-15-8 53-16</inkml:trace>
          <inkml:trace contextRef="#ctx0" brushRef="#br0" timeOffset="4972.1478">280 2410 78 0,'0'0'93'15,"27"11"0"-15,-27-11-5 16,19 35-78-16,-7-3-13 16,7 8 2-16,9 10 1 15,7 11-1-15,3 8 0 16,10 3-3-16,1 1 1 16,7 3-1-16,-5-11-2 15,3-7-1-15,-10-7-6 16,0-13-2-16,-14-15-3 0,-3-9-5 15,-27-14-22 1,0 0-23-16,13-29-12 16,-36 2 11-16</inkml:trace>
          <inkml:trace contextRef="#ctx0" brushRef="#br0" timeOffset="5628.4252">611 2009 71 0,'-58'-4'81'16,"16"17"-3"-16,4-1-41 15,15 9-18-15,16 7-6 0,12-1-7 16,9 6-2-16,16 3-3 15,7 4 2 1,12 10 2-16,5 7 1 16,13 8 1-16,5 6 0 0,5 13-3 15,3 0 2-15,-2-2-2 16,-3-4 0-16,-10-13-1 16,-4-8-2-16,-12-18 0 15,-12-7 3-15,-11-26 1 16,-26-6-1-16,16-27 0 15,-22-7-1-15,-11-12 0 16,-6-13-1-16,-10-10-2 16,-5-8-3-16,0-5 0 15,0 0-2-15,7 8 1 16,1 9-2-16,14 13-1 16,5 12-2-16,15 17 1 0,-4 23 2 15,36 15-1-15,-5 14 0 16,9 15-1-16,4 8 3 15,9 9 1-15,4-2 1 16,1-2-7-16,1-13-5 16,2-11-12-16,-4-16-14 15,-3-19-29-15,-1-6-8 16,-20-24 19-16</inkml:trace>
          <inkml:trace contextRef="#ctx0" brushRef="#br0" timeOffset="6378.4655">1549 2597 102 0,'0'0'89'0,"0"0"-2"15,0 0-6-15,13-34-99 16,6-3-2-16,10-10-4 0,-1-11 0 16,5-7-7-16,-8-11 3 15,-4-4 4-15,-10 1 6 16,-11 3 15-16,-13 7 9 15,-12 8 10-15,-9 6 7 16,-14 7 12-16,0 17-3 16,-9 5 0-16,11 16-6 15,-2 10-9-15,10 15-6 16,9 12-6-16,12 17-2 16,6 15-6-16,13 10 0 15,15 9 0-15,11 6 0 16,9 4 2-16,7-6 0 15,11-7 1-15,6-14-1 0,10-17 0 16,5-21 0-16,6-19-3 16,-3-23-6-16,7-18-10 15,-4-20-13-15,-4-10-26 16,0-2-27-16,-22-17 0 16,-3 10 27-16</inkml:trace>
          <inkml:trace contextRef="#ctx0" brushRef="#br0" timeOffset="7175.3939">2290 1365 8 0,'28'101'84'0,"-10"-13"-2"16,14 2-2-1,-3-10-59-15,9-17 1 0,2-11-7 16,0-14-5-16,0-9-6 15,-5-14-3-15,-3-9-4 16,-9-12-1-16,-23 6-6 16,19-31-5-16,-25 3-3 15,-11 1 1-15,-17-11 1 16,-8-4-1-16,-17-8 2 16,-8-2 3-16,-15-9 7 15,1-2 7-15,-10-4 6 0,3-3 4 16,4 3 2-16,9 0 4 15,16 6-1 1,11 2 1-16,22 7 0 16,18-7-4-16,23 5-2 0,14-3-8 15,19 0-3-15,15 5-5 16,11 1-1-16,3 18-4 16,7 8-1-16,-2 29 4 15,-4 25-1-15,-5 28 6 16,-5 25-1-16,-16 23 4 15,-10 23 7-15,-17 6 8 16,-12 11 4-16,-13-15-1 0,-7-6 5 16,-18-21 1-1,4-13 4-15,-6-31-5 16,6-13-3-16,2-29-8 16,19-17-4-16,-12-26-5 0,18-11-4 15,15-14-2-15,6-10-3 16,11-4 0-16,4-6-1 15,12 6 2-15,7 4-2 16,13 13 3-16,8 8-1 16,10 17 1-16,7 8-2 15,10 9 0-15,2 0-1 16,13-1-3-16,-3-7-8 16,10-3-19-16,-16-13-58 15,-8-22-10-15,-12-7 2 16,-28-23-3-16</inkml:trace>
          <inkml:trace contextRef="#ctx0" brushRef="#br0" timeOffset="7878.5582">2878 878 168 0,'2'30'102'0,"0"-3"-5"16,9 17-6-16,-3 4-109 15,26 19 1-15,1-4-4 16,14 13-3-16,-8-9-2 15,12-2-4-15,-17-15 2 16,1-8 4-16,-14-16-2 16,-4-18 0-16,-19-8-14 15,-4-38-13-15,-8 0-10 16,-24-25 2-16</inkml:trace>
          <inkml:trace contextRef="#ctx0" brushRef="#br0" timeOffset="8034.8039">2647 540 1 0,'-19'-6'5'16,"-6"0"59"-16,25 6-2 15,-6 21-51-15,6-21-5 16,23 23-18-16,-4-15-12 16,10 7-16-16,-4-5-4 15,11 9 16-15</inkml:trace>
          <inkml:trace contextRef="#ctx0" brushRef="#br0" timeOffset="8894.2242">3403 637 1 0,'0'-25'54'15,"-17"-11"0"1,13 11 0-16,-11-5-62 16,2 9 1-16,13 21 2 0,-29-25 5 15,10 27 8-15,0 9 9 16,-2 12 10-16,-2 13 3 16,8 12 3-16,-1 6-4 15,9 18-3-15,7-5-5 16,13 4-8-16,6-1-5 15,6-10-9-15,9-11-1 16,-1-12-12-16,7-18-2 0,-6-19-7 16,-1-14-13-1,-10-18 4-15,-4-12-7 16,-8-15 13-16,-9-8-4 16,-13-15 11-16,-8-8 9 0,-10-9 15 15,-9-10 18-15,-6-4 4 16,-8-2 11-16,3 10-5 15,-5 2 3-15,10 17-5 16,0 12-11-16,12 22-2 16,5 16-8-16,10 15-6 15,17 21-5-15,-19 13-4 16,21 14 1-16,5 9-2 16,5 10 7-16,7 11-2 0,6 12 1 15,9 15 4 1,10 10-2-16,8 7 3 15,5 12 2-15,10 5-1 16,2-5 0-16,5-4-4 0,1-12 1 16,3-22-6-16,-7-22-4 15,-3-30-21-15,-3-34-54 16,-4-20-4-16,-17-36-5 16,-2-11 18-16</inkml:trace>
          <inkml:trace contextRef="#ctx0" brushRef="#br0" timeOffset="9159.8697">3799 656 130 0,'19'-21'96'15,"-8"-17"-8"-15,8 2-12 16,-11-20-94-16,11 3-48 16,4-14-10-16,-2 2-2 15,-2-4 3-15</inkml:trace>
          <inkml:trace contextRef="#ctx0" brushRef="#br0" timeOffset="9347.3745">3848-81 89 0,'-45'-13'57'0,"1"7"-4"15,0 15-9-15,2 7-11 0,7 14-9 16,5 5-4-16,11 7-8 16,11 9-5-16,6-1-4 15,10 11-4-15,9 0-2 16,15 4-4-16,5-8-7 15,9-1-6-15,5-10-13 16,8-10-16-16,4-7-28 16,-5-33-7-16,9-10 31 15</inkml:trace>
          <inkml:trace contextRef="#ctx0" brushRef="#br0" timeOffset="9803.7184">3728-1374 123 0,'21'40'104'0,"6"15"-8"15,9 12-4-15,4 6-109 0,23 36-21 16,4 3-27-16,10 14-31 15,10-3-3-15,-8-7 2 16</inkml:trace>
          <inkml:trace contextRef="#ctx0" brushRef="#br0" timeOffset="10038.1009">4603 188 205 0,'-6'37'101'16,"10"3"-22"-16,-4-40-29 15,-4 32-165-15,4-32-9 16,31-13 6-16,-6-8 41 15</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61A99847-604A-4B96-B569-10A53D43EA50}" type="datetimeFigureOut">
              <a:rPr lang="en-US" smtClean="0"/>
              <a:pPr/>
              <a:t>12/9/2016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vl1pPr>
          </a:lstStyle>
          <a:p>
            <a:fld id="{168C6B30-320B-4A0E-942C-4297CBB667FF}" type="slidenum">
              <a:rPr lang="en-US" smtClean="0"/>
              <a:pPr/>
              <a:t>‹#›</a:t>
            </a:fld>
            <a:endParaRPr lang="en-US"/>
          </a:p>
        </p:txBody>
      </p:sp>
    </p:spTree>
    <p:extLst>
      <p:ext uri="{BB962C8B-B14F-4D97-AF65-F5344CB8AC3E}">
        <p14:creationId xmlns:p14="http://schemas.microsoft.com/office/powerpoint/2010/main" val="4278128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A&amp;C – introduce ourselves</a:t>
            </a:r>
          </a:p>
          <a:p>
            <a:r>
              <a:rPr lang="en-US" sz="1200" b="1" i="1" kern="1200" dirty="0">
                <a:solidFill>
                  <a:schemeClr val="tx1"/>
                </a:solidFill>
                <a:effectLst/>
                <a:latin typeface="+mn-lt"/>
                <a:ea typeface="+mn-ea"/>
                <a:cs typeface="+mn-cs"/>
              </a:rPr>
              <a:t>Allocate to 25 minutes total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 What is your </a:t>
            </a:r>
            <a:r>
              <a:rPr lang="en-US" sz="1200" b="1" u="heavy" kern="1200" dirty="0">
                <a:solidFill>
                  <a:schemeClr val="tx1"/>
                </a:solidFill>
                <a:effectLst/>
                <a:latin typeface="+mn-lt"/>
                <a:ea typeface="+mn-ea"/>
                <a:cs typeface="+mn-cs"/>
              </a:rPr>
              <a:t>organization </a:t>
            </a:r>
            <a:r>
              <a:rPr lang="en-US" sz="1200" b="1" kern="1200" dirty="0">
                <a:solidFill>
                  <a:schemeClr val="tx1"/>
                </a:solidFill>
                <a:effectLst/>
                <a:latin typeface="+mn-lt"/>
                <a:ea typeface="+mn-ea"/>
                <a:cs typeface="+mn-cs"/>
              </a:rPr>
              <a:t>– and your </a:t>
            </a:r>
            <a:r>
              <a:rPr lang="en-US" sz="1200" b="1" u="heavy" kern="1200" dirty="0">
                <a:solidFill>
                  <a:schemeClr val="tx1"/>
                </a:solidFill>
                <a:effectLst/>
                <a:latin typeface="+mn-lt"/>
                <a:ea typeface="+mn-ea"/>
                <a:cs typeface="+mn-cs"/>
              </a:rPr>
              <a:t>role </a:t>
            </a:r>
            <a:r>
              <a:rPr lang="en-US" sz="1200" b="1" kern="1200" dirty="0">
                <a:solidFill>
                  <a:schemeClr val="tx1"/>
                </a:solidFill>
                <a:effectLst/>
                <a:latin typeface="+mn-lt"/>
                <a:ea typeface="+mn-ea"/>
                <a:cs typeface="+mn-cs"/>
              </a:rPr>
              <a:t>in it?</a:t>
            </a:r>
            <a:r>
              <a:rPr lang="en-US" sz="1200" kern="1200" dirty="0">
                <a:solidFill>
                  <a:schemeClr val="tx1"/>
                </a:solidFill>
                <a:effectLst/>
                <a:latin typeface="+mn-lt"/>
                <a:ea typeface="+mn-ea"/>
                <a:cs typeface="+mn-cs"/>
              </a:rPr>
              <a:t>   .5 minute</a:t>
            </a:r>
          </a:p>
          <a:p>
            <a:endParaRPr lang="en-US" sz="2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8C6B30-320B-4A0E-942C-4297CBB667FF}" type="slidenum">
              <a:rPr lang="en-US" smtClean="0"/>
              <a:pPr/>
              <a:t>1</a:t>
            </a:fld>
            <a:endParaRPr lang="en-US"/>
          </a:p>
        </p:txBody>
      </p:sp>
    </p:spTree>
    <p:extLst>
      <p:ext uri="{BB962C8B-B14F-4D97-AF65-F5344CB8AC3E}">
        <p14:creationId xmlns:p14="http://schemas.microsoft.com/office/powerpoint/2010/main" val="332627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CHERYAL</a:t>
            </a:r>
          </a:p>
          <a:p>
            <a:r>
              <a:rPr lang="en-US" sz="1200" b="1" kern="1200" dirty="0">
                <a:solidFill>
                  <a:schemeClr val="tx1"/>
                </a:solidFill>
                <a:effectLst/>
                <a:latin typeface="+mn-lt"/>
                <a:ea typeface="+mn-ea"/>
                <a:cs typeface="+mn-cs"/>
              </a:rPr>
              <a:t>Financial Capital: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Income generated from sale of goods; $ changes in commodity markets, # of markets expanded.</a:t>
            </a:r>
          </a:p>
          <a:p>
            <a:pPr lvl="0"/>
            <a:r>
              <a:rPr lang="en-US" sz="1200" kern="1200" dirty="0">
                <a:solidFill>
                  <a:schemeClr val="tx1"/>
                </a:solidFill>
                <a:effectLst/>
                <a:latin typeface="+mn-lt"/>
                <a:ea typeface="+mn-ea"/>
                <a:cs typeface="+mn-cs"/>
              </a:rPr>
              <a:t>Income generated by growers that can be reinvested into sustainable farm operations</a:t>
            </a:r>
          </a:p>
          <a:p>
            <a:pPr lvl="0"/>
            <a:r>
              <a:rPr lang="en-US" sz="1200" kern="1200" dirty="0">
                <a:solidFill>
                  <a:schemeClr val="tx1"/>
                </a:solidFill>
                <a:effectLst/>
                <a:latin typeface="+mn-lt"/>
                <a:ea typeface="+mn-ea"/>
                <a:cs typeface="+mn-cs"/>
              </a:rPr>
              <a:t>Income generated from the </a:t>
            </a:r>
            <a:r>
              <a:rPr lang="en-US" sz="1200" kern="1200" dirty="0" err="1">
                <a:solidFill>
                  <a:schemeClr val="tx1"/>
                </a:solidFill>
                <a:effectLst/>
                <a:latin typeface="+mn-lt"/>
                <a:ea typeface="+mn-ea"/>
                <a:cs typeface="+mn-cs"/>
              </a:rPr>
              <a:t>MarketPlace</a:t>
            </a:r>
            <a:r>
              <a:rPr lang="en-US" sz="1200" kern="1200" dirty="0">
                <a:solidFill>
                  <a:schemeClr val="tx1"/>
                </a:solidFill>
                <a:effectLst/>
                <a:latin typeface="+mn-lt"/>
                <a:ea typeface="+mn-ea"/>
                <a:cs typeface="+mn-cs"/>
              </a:rPr>
              <a:t> that can be reinvested into sustaining local foods work</a:t>
            </a:r>
          </a:p>
          <a:p>
            <a:pPr lvl="0"/>
            <a:r>
              <a:rPr lang="en-US" sz="1200" kern="1200" dirty="0">
                <a:solidFill>
                  <a:schemeClr val="tx1"/>
                </a:solidFill>
                <a:effectLst/>
                <a:latin typeface="+mn-lt"/>
                <a:ea typeface="+mn-ea"/>
                <a:cs typeface="+mn-cs"/>
              </a:rPr>
              <a:t>Microloans to low-income and minority growers</a:t>
            </a:r>
          </a:p>
          <a:p>
            <a:pPr lvl="0"/>
            <a:r>
              <a:rPr lang="en-US" sz="1200" kern="1200" dirty="0">
                <a:solidFill>
                  <a:schemeClr val="tx1"/>
                </a:solidFill>
                <a:effectLst/>
                <a:latin typeface="+mn-lt"/>
                <a:ea typeface="+mn-ea"/>
                <a:cs typeface="+mn-cs"/>
              </a:rPr>
              <a:t>Access to new capital through “Food Funders Network”</a:t>
            </a:r>
          </a:p>
          <a:p>
            <a:pPr lvl="0"/>
            <a:r>
              <a:rPr lang="en-US" sz="1200" kern="1200" dirty="0">
                <a:solidFill>
                  <a:schemeClr val="tx1"/>
                </a:solidFill>
                <a:effectLst/>
                <a:latin typeface="+mn-lt"/>
                <a:ea typeface="+mn-ea"/>
                <a:cs typeface="+mn-cs"/>
              </a:rPr>
              <a:t># of Jobs created/retained</a:t>
            </a:r>
          </a:p>
          <a:p>
            <a:r>
              <a:rPr lang="en-US" dirty="0"/>
              <a:t>WITH SEVERAL PARTNERSHIPS – USDA Rural</a:t>
            </a:r>
            <a:r>
              <a:rPr lang="en-US" baseline="0" dirty="0"/>
              <a:t> Microenterprise America Program (RMAP)</a:t>
            </a:r>
            <a:endParaRPr lang="en-US" dirty="0"/>
          </a:p>
        </p:txBody>
      </p:sp>
      <p:sp>
        <p:nvSpPr>
          <p:cNvPr id="4" name="Slide Number Placeholder 3"/>
          <p:cNvSpPr>
            <a:spLocks noGrp="1"/>
          </p:cNvSpPr>
          <p:nvPr>
            <p:ph type="sldNum" sz="quarter" idx="10"/>
          </p:nvPr>
        </p:nvSpPr>
        <p:spPr/>
        <p:txBody>
          <a:bodyPr/>
          <a:lstStyle/>
          <a:p>
            <a:fld id="{61BC39E4-FFCB-4E06-A356-B69380DCCE8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5606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CHERYAL</a:t>
            </a:r>
          </a:p>
          <a:p>
            <a:r>
              <a:rPr lang="en-US" dirty="0"/>
              <a:t>WITH SEVERAL PARTNERSHIPS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Political Capital:</a:t>
            </a:r>
            <a:r>
              <a:rPr lang="en-US" sz="1200" kern="1200" dirty="0">
                <a:solidFill>
                  <a:schemeClr val="tx1"/>
                </a:solidFill>
                <a:effectLst/>
                <a:latin typeface="+mn-lt"/>
                <a:ea typeface="+mn-ea"/>
                <a:cs typeface="+mn-cs"/>
              </a:rPr>
              <a:t> Ordinances prepared for Local Units of Government,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Consideration of a statewide Food Policy Advisory Group to Governor and State Legislators.</a:t>
            </a:r>
          </a:p>
          <a:p>
            <a:endParaRPr lang="en-US" dirty="0"/>
          </a:p>
        </p:txBody>
      </p:sp>
      <p:sp>
        <p:nvSpPr>
          <p:cNvPr id="4" name="Slide Number Placeholder 3"/>
          <p:cNvSpPr>
            <a:spLocks noGrp="1"/>
          </p:cNvSpPr>
          <p:nvPr>
            <p:ph type="sldNum" sz="quarter" idx="10"/>
          </p:nvPr>
        </p:nvSpPr>
        <p:spPr/>
        <p:txBody>
          <a:bodyPr/>
          <a:lstStyle/>
          <a:p>
            <a:fld id="{61BC39E4-FFCB-4E06-A356-B69380DCCE8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16877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CHERYAL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 What are the next two challenges you are trying to address in your effort?</a:t>
            </a:r>
            <a:r>
              <a:rPr lang="en-US" sz="1200" kern="1200" dirty="0">
                <a:solidFill>
                  <a:schemeClr val="tx1"/>
                </a:solidFill>
                <a:effectLst/>
                <a:latin typeface="+mn-lt"/>
                <a:ea typeface="+mn-ea"/>
                <a:cs typeface="+mn-cs"/>
              </a:rPr>
              <a:t> 2 minutes</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WHATS NEXT: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Lakewood Food Pharmacy – SNAP, WIC benefits being provided for all 5 counties in one location</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Food funders network and  crowdfunding</a:t>
            </a:r>
          </a:p>
          <a:p>
            <a:pPr marL="171450" indent="-171450">
              <a:buFont typeface="Arial" panose="020B0604020202020204" pitchFamily="34" charset="0"/>
              <a:buChar char="•"/>
            </a:pPr>
            <a:r>
              <a:rPr lang="en-US" sz="1200" kern="1200" baseline="0" dirty="0" err="1">
                <a:solidFill>
                  <a:schemeClr val="tx1"/>
                </a:solidFill>
                <a:effectLst/>
                <a:latin typeface="+mn-lt"/>
                <a:ea typeface="+mn-ea"/>
                <a:cs typeface="+mn-cs"/>
              </a:rPr>
              <a:t>Placemaking</a:t>
            </a:r>
            <a:r>
              <a:rPr lang="en-US" sz="1200" kern="1200" baseline="0" dirty="0">
                <a:solidFill>
                  <a:schemeClr val="tx1"/>
                </a:solidFill>
                <a:effectLst/>
                <a:latin typeface="+mn-lt"/>
                <a:ea typeface="+mn-ea"/>
                <a:cs typeface="+mn-cs"/>
              </a:rPr>
              <a:t> efforts that tie to the marketplace and mental health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More wealth</a:t>
            </a:r>
            <a:r>
              <a:rPr lang="en-US" sz="1200" kern="1200" baseline="0" dirty="0">
                <a:solidFill>
                  <a:schemeClr val="tx1"/>
                </a:solidFill>
                <a:effectLst/>
                <a:latin typeface="+mn-lt"/>
                <a:ea typeface="+mn-ea"/>
                <a:cs typeface="+mn-cs"/>
              </a:rPr>
              <a:t> being built through our Ag Rescue and Gleaning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VISTA working on - ties to our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CACFP</a:t>
            </a:r>
            <a:r>
              <a:rPr lang="en-US" sz="1200" kern="1200" baseline="0" dirty="0">
                <a:solidFill>
                  <a:schemeClr val="tx1"/>
                </a:solidFill>
                <a:effectLst/>
                <a:latin typeface="+mn-lt"/>
                <a:ea typeface="+mn-ea"/>
                <a:cs typeface="+mn-cs"/>
              </a:rPr>
              <a:t> AT-RISK sites (Day cares and after school programs like The SHOP)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Choose Health CSA’s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Local Food shelves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8C6B30-320B-4A0E-942C-4297CBB667FF}" type="slidenum">
              <a:rPr lang="en-US" smtClean="0"/>
              <a:pPr/>
              <a:t>12</a:t>
            </a:fld>
            <a:endParaRPr lang="en-US"/>
          </a:p>
        </p:txBody>
      </p:sp>
    </p:spTree>
    <p:extLst>
      <p:ext uri="{BB962C8B-B14F-4D97-AF65-F5344CB8AC3E}">
        <p14:creationId xmlns:p14="http://schemas.microsoft.com/office/powerpoint/2010/main" val="275711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11 If you were starting all over again, what </a:t>
            </a:r>
            <a:r>
              <a:rPr lang="en-US" sz="1200" b="1" u="heavy" kern="1200" dirty="0">
                <a:solidFill>
                  <a:schemeClr val="tx1"/>
                </a:solidFill>
                <a:effectLst/>
                <a:latin typeface="+mn-lt"/>
                <a:ea typeface="+mn-ea"/>
                <a:cs typeface="+mn-cs"/>
              </a:rPr>
              <a:t>three most savvy pieces</a:t>
            </a:r>
            <a:r>
              <a:rPr lang="en-US" sz="1200" u="heavy"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advice would you give yourself?</a:t>
            </a:r>
          </a:p>
          <a:p>
            <a:r>
              <a:rPr lang="en-US" sz="1200" kern="1200" dirty="0">
                <a:solidFill>
                  <a:schemeClr val="tx1"/>
                </a:solidFill>
                <a:effectLst/>
                <a:latin typeface="+mn-lt"/>
                <a:ea typeface="+mn-ea"/>
                <a:cs typeface="+mn-cs"/>
              </a:rPr>
              <a:t> 2 minutes</a:t>
            </a:r>
          </a:p>
          <a:p>
            <a:r>
              <a:rPr lang="en-US" baseline="0" dirty="0"/>
              <a:t>___________________________</a:t>
            </a:r>
          </a:p>
          <a:p>
            <a:r>
              <a:rPr lang="en-US" dirty="0">
                <a:solidFill>
                  <a:prstClr val="black"/>
                </a:solidFill>
              </a:rPr>
              <a:t>Through a unique relationship between the champions of the Resilient Region project, SPROUT initiatives became a reality through:</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Sharing ideas</a:t>
            </a:r>
          </a:p>
          <a:p>
            <a:pPr marL="285750" indent="-285750">
              <a:buFont typeface="Arial" panose="020B0604020202020204" pitchFamily="34" charset="0"/>
              <a:buChar char="•"/>
            </a:pPr>
            <a:r>
              <a:rPr lang="en-US" dirty="0">
                <a:solidFill>
                  <a:prstClr val="black"/>
                </a:solidFill>
              </a:rPr>
              <a:t>Bridging the gaps between production and consumption</a:t>
            </a:r>
          </a:p>
          <a:p>
            <a:pPr marL="285750" indent="-285750">
              <a:buFont typeface="Arial" panose="020B0604020202020204" pitchFamily="34" charset="0"/>
              <a:buChar char="•"/>
            </a:pPr>
            <a:r>
              <a:rPr lang="en-US" dirty="0">
                <a:solidFill>
                  <a:prstClr val="black"/>
                </a:solidFill>
              </a:rPr>
              <a:t>Building on the momentum of the resilient region project</a:t>
            </a:r>
          </a:p>
          <a:p>
            <a:pPr marL="285750" indent="-285750">
              <a:buFont typeface="Arial" panose="020B0604020202020204" pitchFamily="34" charset="0"/>
              <a:buChar char="•"/>
            </a:pPr>
            <a:r>
              <a:rPr lang="en-US" dirty="0">
                <a:solidFill>
                  <a:prstClr val="black"/>
                </a:solidFill>
              </a:rPr>
              <a:t>Utilizing the framework of </a:t>
            </a:r>
            <a:r>
              <a:rPr lang="en-US" dirty="0" err="1">
                <a:solidFill>
                  <a:prstClr val="black"/>
                </a:solidFill>
              </a:rPr>
              <a:t>Wealthworks</a:t>
            </a:r>
            <a:r>
              <a:rPr lang="en-US" dirty="0">
                <a:solidFill>
                  <a:prstClr val="black"/>
                </a:solidFill>
              </a:rPr>
              <a:t>, to fully appreciate the economic impact of the local foods value-chain</a:t>
            </a:r>
          </a:p>
          <a:p>
            <a:pPr marL="285750" indent="-285750">
              <a:buFont typeface="Arial" panose="020B0604020202020204" pitchFamily="34" charset="0"/>
              <a:buChar char="•"/>
            </a:pPr>
            <a:r>
              <a:rPr lang="en-US" dirty="0">
                <a:solidFill>
                  <a:prstClr val="black"/>
                </a:solidFill>
              </a:rPr>
              <a:t>Phasing our growth</a:t>
            </a:r>
          </a:p>
          <a:p>
            <a:pPr marL="285750" indent="-285750">
              <a:buFont typeface="Arial" panose="020B0604020202020204" pitchFamily="34" charset="0"/>
              <a:buChar char="•"/>
            </a:pPr>
            <a:r>
              <a:rPr lang="en-US" dirty="0">
                <a:solidFill>
                  <a:prstClr val="black"/>
                </a:solidFill>
              </a:rPr>
              <a:t>Capturing our own story</a:t>
            </a:r>
          </a:p>
          <a:p>
            <a:pPr marL="285750" indent="-285750">
              <a:buFont typeface="Arial" panose="020B0604020202020204" pitchFamily="34" charset="0"/>
              <a:buChar char="•"/>
            </a:pPr>
            <a:r>
              <a:rPr lang="en-US" dirty="0">
                <a:solidFill>
                  <a:prstClr val="black"/>
                </a:solidFill>
              </a:rPr>
              <a:t>Replication</a:t>
            </a:r>
          </a:p>
          <a:p>
            <a:pPr marL="285750" indent="-285750">
              <a:buFont typeface="Arial" panose="020B0604020202020204" pitchFamily="34" charset="0"/>
              <a:buChar char="•"/>
            </a:pPr>
            <a:r>
              <a:rPr lang="en-US" dirty="0">
                <a:solidFill>
                  <a:prstClr val="black"/>
                </a:solidFill>
              </a:rPr>
              <a:t>Duplication of value chain to other economic development projects within the region and adding value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1BC39E4-FFCB-4E06-A356-B69380DCCE8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4964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C6B30-320B-4A0E-942C-4297CBB667FF}" type="slidenum">
              <a:rPr lang="en-US" smtClean="0"/>
              <a:pPr/>
              <a:t>14</a:t>
            </a:fld>
            <a:endParaRPr lang="en-US"/>
          </a:p>
        </p:txBody>
      </p:sp>
    </p:spTree>
    <p:extLst>
      <p:ext uri="{BB962C8B-B14F-4D97-AF65-F5344CB8AC3E}">
        <p14:creationId xmlns:p14="http://schemas.microsoft.com/office/powerpoint/2010/main" val="163928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CHERYAL</a:t>
            </a:r>
          </a:p>
          <a:p>
            <a:r>
              <a:rPr lang="en-US" sz="1200" b="1" kern="1200" dirty="0">
                <a:solidFill>
                  <a:schemeClr val="tx1"/>
                </a:solidFill>
                <a:effectLst/>
                <a:latin typeface="+mn-lt"/>
                <a:ea typeface="+mn-ea"/>
                <a:cs typeface="+mn-cs"/>
              </a:rPr>
              <a:t>2 </a:t>
            </a:r>
            <a:r>
              <a:rPr lang="en-US" sz="1000" b="1" kern="1200" dirty="0">
                <a:solidFill>
                  <a:schemeClr val="tx1"/>
                </a:solidFill>
                <a:effectLst/>
                <a:latin typeface="+mn-lt"/>
                <a:ea typeface="+mn-ea"/>
                <a:cs typeface="+mn-cs"/>
              </a:rPr>
              <a:t>What </a:t>
            </a:r>
            <a:r>
              <a:rPr lang="en-US" sz="1000" b="1" u="heavy" kern="1200" dirty="0">
                <a:solidFill>
                  <a:schemeClr val="tx1"/>
                </a:solidFill>
                <a:effectLst/>
                <a:latin typeface="+mn-lt"/>
                <a:ea typeface="+mn-ea"/>
                <a:cs typeface="+mn-cs"/>
              </a:rPr>
              <a:t>geographic region </a:t>
            </a:r>
            <a:r>
              <a:rPr lang="en-US" sz="1000" b="1" kern="1200" dirty="0">
                <a:solidFill>
                  <a:schemeClr val="tx1"/>
                </a:solidFill>
                <a:effectLst/>
                <a:latin typeface="+mn-lt"/>
                <a:ea typeface="+mn-ea"/>
                <a:cs typeface="+mn-cs"/>
              </a:rPr>
              <a:t>is the focus area for this story?</a:t>
            </a:r>
            <a:r>
              <a:rPr lang="en-US" sz="1000" kern="1200" dirty="0">
                <a:solidFill>
                  <a:schemeClr val="tx1"/>
                </a:solidFill>
                <a:effectLst/>
                <a:latin typeface="+mn-lt"/>
                <a:ea typeface="+mn-ea"/>
                <a:cs typeface="+mn-cs"/>
              </a:rPr>
              <a:t>  .5 minute</a:t>
            </a:r>
          </a:p>
          <a:p>
            <a:r>
              <a:rPr lang="en-US" sz="1000" kern="1200" dirty="0">
                <a:solidFill>
                  <a:schemeClr val="tx1"/>
                </a:solidFill>
                <a:effectLst/>
                <a:latin typeface="+mn-lt"/>
                <a:ea typeface="+mn-ea"/>
                <a:cs typeface="+mn-cs"/>
              </a:rPr>
              <a:t> </a:t>
            </a:r>
          </a:p>
          <a:p>
            <a:r>
              <a:rPr lang="en-US" sz="1000" b="1" kern="1200" dirty="0">
                <a:solidFill>
                  <a:schemeClr val="tx1"/>
                </a:solidFill>
                <a:effectLst/>
                <a:latin typeface="+mn-lt"/>
                <a:ea typeface="+mn-ea"/>
                <a:cs typeface="+mn-cs"/>
              </a:rPr>
              <a:t>3 What </a:t>
            </a:r>
            <a:r>
              <a:rPr lang="en-US" sz="1000" b="1" u="heavy" kern="1200" dirty="0">
                <a:solidFill>
                  <a:schemeClr val="tx1"/>
                </a:solidFill>
                <a:effectLst/>
                <a:latin typeface="+mn-lt"/>
                <a:ea typeface="+mn-ea"/>
                <a:cs typeface="+mn-cs"/>
              </a:rPr>
              <a:t>three‐five </a:t>
            </a:r>
            <a:r>
              <a:rPr lang="en-US" sz="1000" b="1" kern="1200" dirty="0">
                <a:solidFill>
                  <a:schemeClr val="tx1"/>
                </a:solidFill>
                <a:effectLst/>
                <a:latin typeface="+mn-lt"/>
                <a:ea typeface="+mn-ea"/>
                <a:cs typeface="+mn-cs"/>
              </a:rPr>
              <a:t>key facts do you want participants to know about the region in order to understand the context for your story?  For example, these might be related to:</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historic and/or current primary economic/industry base that drives your economy</a:t>
            </a:r>
          </a:p>
          <a:p>
            <a:r>
              <a:rPr lang="en-US" sz="1000" kern="1200" dirty="0">
                <a:solidFill>
                  <a:schemeClr val="tx1"/>
                </a:solidFill>
                <a:effectLst/>
                <a:latin typeface="+mn-lt"/>
                <a:ea typeface="+mn-ea"/>
                <a:cs typeface="+mn-cs"/>
              </a:rPr>
              <a:t>The demographics and culture of the region</a:t>
            </a:r>
          </a:p>
          <a:p>
            <a:r>
              <a:rPr lang="en-US" sz="1000" kern="1200" dirty="0">
                <a:solidFill>
                  <a:schemeClr val="tx1"/>
                </a:solidFill>
                <a:effectLst/>
                <a:latin typeface="+mn-lt"/>
                <a:ea typeface="+mn-ea"/>
                <a:cs typeface="+mn-cs"/>
              </a:rPr>
              <a:t>Recent change trends in the economy, culture or demographics that have relevance to the story.</a:t>
            </a:r>
          </a:p>
          <a:p>
            <a:r>
              <a:rPr lang="en-US" sz="1000" kern="1200" dirty="0">
                <a:solidFill>
                  <a:schemeClr val="tx1"/>
                </a:solidFill>
                <a:effectLst/>
                <a:latin typeface="+mn-lt"/>
                <a:ea typeface="+mn-ea"/>
                <a:cs typeface="+mn-cs"/>
              </a:rPr>
              <a:t>Situational conditions that have placed or kept your low‐income population, firms or places in poverty or near‐poverty. Other critical factors at the outset that came into play in the story, e.g., existing enmities or divides, history of collaboration or non‐collaboration.  1‐2 minutes</a:t>
            </a:r>
          </a:p>
          <a:p>
            <a:endParaRPr lang="en-US" sz="1000" dirty="0"/>
          </a:p>
          <a:p>
            <a:endParaRPr lang="en-US" sz="1000" dirty="0"/>
          </a:p>
          <a:p>
            <a:r>
              <a:rPr lang="en-US" sz="1000" dirty="0"/>
              <a:t>________________________________________</a:t>
            </a:r>
          </a:p>
          <a:p>
            <a:pPr marL="228600" indent="-228600" eaLnBrk="1" hangingPunct="1">
              <a:spcBef>
                <a:spcPct val="0"/>
              </a:spcBef>
            </a:pPr>
            <a:r>
              <a:rPr lang="en-US" sz="1000" dirty="0"/>
              <a:t>WHERE &amp; Who</a:t>
            </a:r>
            <a:r>
              <a:rPr lang="en-US" sz="1000" baseline="0" dirty="0"/>
              <a:t> </a:t>
            </a:r>
            <a:r>
              <a:rPr lang="en-US" sz="1000" dirty="0"/>
              <a:t>are WE?</a:t>
            </a:r>
          </a:p>
          <a:p>
            <a:pPr marL="228600" indent="-228600" eaLnBrk="1" hangingPunct="1">
              <a:spcBef>
                <a:spcPct val="0"/>
              </a:spcBef>
            </a:pPr>
            <a:r>
              <a:rPr lang="en-US" sz="1000" baseline="0" dirty="0"/>
              <a:t>Out migration and IN migration. </a:t>
            </a:r>
          </a:p>
          <a:p>
            <a:pPr marL="228600" indent="-228600" eaLnBrk="1" hangingPunct="1">
              <a:spcBef>
                <a:spcPct val="0"/>
              </a:spcBef>
            </a:pPr>
            <a:endParaRPr lang="en-US" sz="1000" baseline="0" dirty="0"/>
          </a:p>
          <a:p>
            <a:pPr marL="228600" indent="-228600" eaLnBrk="1" hangingPunct="1">
              <a:spcBef>
                <a:spcPct val="0"/>
              </a:spcBef>
            </a:pPr>
            <a:r>
              <a:rPr lang="en-US" sz="1000" dirty="0"/>
              <a:t>Region 5 is the only region in the state of Minnesota where all 5 counties are classified as economically distressed</a:t>
            </a:r>
          </a:p>
          <a:p>
            <a:pPr marL="228600" marR="0" indent="-228600" algn="l" defTabSz="914400" rtl="0" eaLnBrk="1" fontAlgn="base" latinLnBrk="0" hangingPunct="1">
              <a:lnSpc>
                <a:spcPct val="100000"/>
              </a:lnSpc>
              <a:spcBef>
                <a:spcPct val="0"/>
              </a:spcBef>
              <a:spcAft>
                <a:spcPct val="0"/>
              </a:spcAft>
              <a:buClrTx/>
              <a:buSzTx/>
              <a:buFontTx/>
              <a:buNone/>
              <a:tabLst/>
              <a:defRPr/>
            </a:pPr>
            <a:r>
              <a:rPr lang="en-US" sz="1000" dirty="0"/>
              <a:t>Determined by unemployment and per</a:t>
            </a:r>
            <a:r>
              <a:rPr lang="en-US" sz="1000" baseline="0" dirty="0"/>
              <a:t> capita income levels.</a:t>
            </a:r>
            <a:r>
              <a:rPr lang="en-US" sz="1000" dirty="0"/>
              <a:t>  </a:t>
            </a:r>
          </a:p>
          <a:p>
            <a:pPr marL="228600" indent="-228600" eaLnBrk="1" hangingPunct="1">
              <a:spcBef>
                <a:spcPct val="0"/>
              </a:spcBef>
            </a:pPr>
            <a:endParaRPr lang="en-US" sz="1000" dirty="0"/>
          </a:p>
          <a:p>
            <a:pPr marL="228600" indent="-228600" eaLnBrk="1" hangingPunct="1">
              <a:spcBef>
                <a:spcPct val="0"/>
              </a:spcBef>
            </a:pPr>
            <a:r>
              <a:rPr lang="en-US" sz="1000" dirty="0"/>
              <a:t>Ironically, 4</a:t>
            </a:r>
            <a:r>
              <a:rPr lang="en-US" sz="1000" baseline="0" dirty="0"/>
              <a:t> of our counties were in the bottom 10 of county health care rankings and 3 of our counties are top producers of produce commodities in a 3 state area.</a:t>
            </a:r>
          </a:p>
          <a:p>
            <a:pPr marL="228600" indent="-228600" eaLnBrk="1" hangingPunct="1">
              <a:spcBef>
                <a:spcPct val="0"/>
              </a:spcBef>
            </a:pPr>
            <a:r>
              <a:rPr lang="en-US" sz="1000" baseline="0" dirty="0"/>
              <a:t>Our challenges were some of our opportunities.</a:t>
            </a:r>
          </a:p>
          <a:p>
            <a:pPr marL="228600" indent="-228600" eaLnBrk="1" hangingPunct="1">
              <a:spcBef>
                <a:spcPct val="0"/>
              </a:spcBef>
            </a:pPr>
            <a:endParaRPr lang="en-US" sz="1000" baseline="0" dirty="0"/>
          </a:p>
          <a:p>
            <a:pPr fontAlgn="base"/>
            <a:r>
              <a:rPr lang="en-US" sz="1000" dirty="0">
                <a:solidFill>
                  <a:srgbClr val="002060"/>
                </a:solidFill>
              </a:rPr>
              <a:t>5 counties, 163,000 population​</a:t>
            </a:r>
          </a:p>
          <a:p>
            <a:pPr fontAlgn="base"/>
            <a:r>
              <a:rPr lang="en-US" sz="1000" dirty="0">
                <a:solidFill>
                  <a:srgbClr val="002060"/>
                </a:solidFill>
              </a:rPr>
              <a:t>​65 Cities, mostly all under 500 residents​</a:t>
            </a:r>
          </a:p>
          <a:p>
            <a:pPr fontAlgn="base"/>
            <a:r>
              <a:rPr lang="en-US" sz="1000" dirty="0">
                <a:solidFill>
                  <a:srgbClr val="002060"/>
                </a:solidFill>
              </a:rPr>
              <a:t>​155 Townships, 1 Tribe, 1 Army Camp​.  9,000 miles of road​</a:t>
            </a:r>
          </a:p>
          <a:p>
            <a:pPr fontAlgn="base"/>
            <a:r>
              <a:rPr lang="en-US" sz="1000" dirty="0">
                <a:solidFill>
                  <a:srgbClr val="002060"/>
                </a:solidFill>
              </a:rPr>
              <a:t>1 regional airport, 2 Community Colleges​</a:t>
            </a:r>
          </a:p>
          <a:p>
            <a:pPr fontAlgn="base"/>
            <a:r>
              <a:rPr lang="en-US" sz="1000" dirty="0">
                <a:solidFill>
                  <a:srgbClr val="002060"/>
                </a:solidFill>
              </a:rPr>
              <a:t>​Largest city; Baxter one of top 20 fastest growing </a:t>
            </a:r>
            <a:r>
              <a:rPr lang="en-US" sz="1000" dirty="0" err="1">
                <a:solidFill>
                  <a:srgbClr val="002060"/>
                </a:solidFill>
              </a:rPr>
              <a:t>Micropolitan’s</a:t>
            </a:r>
            <a:r>
              <a:rPr lang="en-US" sz="1000" dirty="0">
                <a:solidFill>
                  <a:srgbClr val="002060"/>
                </a:solidFill>
              </a:rPr>
              <a:t> in the nation</a:t>
            </a:r>
          </a:p>
          <a:p>
            <a:r>
              <a:rPr lang="en-US" sz="1000" dirty="0">
                <a:solidFill>
                  <a:srgbClr val="002060"/>
                </a:solidFill>
              </a:rPr>
              <a:t>Economic Engines;  Ag, precision man, tourism </a:t>
            </a:r>
          </a:p>
          <a:p>
            <a:endParaRPr lang="en-US" sz="1000" dirty="0">
              <a:solidFill>
                <a:srgbClr val="002060"/>
              </a:solidFill>
            </a:endParaRPr>
          </a:p>
          <a:p>
            <a:r>
              <a:rPr lang="en-US" sz="1000" kern="1200" dirty="0">
                <a:solidFill>
                  <a:schemeClr val="tx1"/>
                </a:solidFill>
                <a:effectLst/>
                <a:latin typeface="+mn-lt"/>
                <a:ea typeface="+mn-ea"/>
                <a:cs typeface="+mn-cs"/>
              </a:rPr>
              <a:t>Between 10-14% of the population in Cass, Morrison, Todd, and Wadena Counties at any given time is food insecure. </a:t>
            </a:r>
          </a:p>
        </p:txBody>
      </p:sp>
      <p:sp>
        <p:nvSpPr>
          <p:cNvPr id="4" name="Slide Number Placeholder 3"/>
          <p:cNvSpPr>
            <a:spLocks noGrp="1"/>
          </p:cNvSpPr>
          <p:nvPr>
            <p:ph type="sldNum" sz="quarter" idx="10"/>
          </p:nvPr>
        </p:nvSpPr>
        <p:spPr/>
        <p:txBody>
          <a:bodyPr/>
          <a:lstStyle/>
          <a:p>
            <a:fld id="{168C6B30-320B-4A0E-942C-4297CBB667FF}" type="slidenum">
              <a:rPr lang="en-US" smtClean="0"/>
              <a:pPr/>
              <a:t>2</a:t>
            </a:fld>
            <a:endParaRPr lang="en-US"/>
          </a:p>
        </p:txBody>
      </p:sp>
    </p:spTree>
    <p:extLst>
      <p:ext uri="{BB962C8B-B14F-4D97-AF65-F5344CB8AC3E}">
        <p14:creationId xmlns:p14="http://schemas.microsoft.com/office/powerpoint/2010/main" val="396470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effectLst/>
                <a:latin typeface="+mn-lt"/>
                <a:ea typeface="+mn-ea"/>
                <a:cs typeface="+mn-cs"/>
              </a:rPr>
              <a:t>ARLENE</a:t>
            </a:r>
            <a:r>
              <a:rPr lang="en-US" sz="1000" b="1" kern="1200" baseline="0" dirty="0">
                <a:solidFill>
                  <a:schemeClr val="tx1"/>
                </a:solidFill>
                <a:effectLst/>
                <a:latin typeface="+mn-lt"/>
                <a:ea typeface="+mn-ea"/>
                <a:cs typeface="+mn-cs"/>
              </a:rPr>
              <a:t> &amp; CHERYAL</a:t>
            </a:r>
            <a:r>
              <a:rPr lang="en-US" sz="1000" kern="1200" dirty="0">
                <a:solidFill>
                  <a:schemeClr val="tx1"/>
                </a:solidFill>
                <a:effectLst/>
                <a:latin typeface="+mn-lt"/>
                <a:ea typeface="+mn-ea"/>
                <a:cs typeface="+mn-cs"/>
              </a:rPr>
              <a:t> </a:t>
            </a:r>
          </a:p>
          <a:p>
            <a:r>
              <a:rPr lang="en-US" sz="1000" b="1" kern="1200" dirty="0">
                <a:solidFill>
                  <a:schemeClr val="tx1"/>
                </a:solidFill>
                <a:effectLst/>
                <a:latin typeface="+mn-lt"/>
                <a:ea typeface="+mn-ea"/>
                <a:cs typeface="+mn-cs"/>
              </a:rPr>
              <a:t>4 Who is/are the </a:t>
            </a:r>
            <a:r>
              <a:rPr lang="en-US" sz="1000" b="1" u="heavy" kern="1200" dirty="0">
                <a:solidFill>
                  <a:schemeClr val="tx1"/>
                </a:solidFill>
                <a:effectLst/>
                <a:latin typeface="+mn-lt"/>
                <a:ea typeface="+mn-ea"/>
                <a:cs typeface="+mn-cs"/>
              </a:rPr>
              <a:t>primary intermediary/intermediaries </a:t>
            </a:r>
            <a:r>
              <a:rPr lang="en-US" sz="1000" b="1" kern="1200" dirty="0">
                <a:solidFill>
                  <a:schemeClr val="tx1"/>
                </a:solidFill>
                <a:effectLst/>
                <a:latin typeface="+mn-lt"/>
                <a:ea typeface="+mn-ea"/>
                <a:cs typeface="+mn-cs"/>
              </a:rPr>
              <a:t>in the story – the “glue” or backbone organization(s) who assembled and coordinated the pieces for action?</a:t>
            </a:r>
            <a:endParaRPr lang="en-US" sz="1000" kern="1200" dirty="0">
              <a:solidFill>
                <a:schemeClr val="tx1"/>
              </a:solidFill>
              <a:effectLst/>
              <a:latin typeface="+mn-lt"/>
              <a:ea typeface="+mn-ea"/>
              <a:cs typeface="+mn-cs"/>
            </a:endParaRPr>
          </a:p>
          <a:p>
            <a:r>
              <a:rPr lang="en-US" sz="1000" i="1" kern="1200" dirty="0">
                <a:solidFill>
                  <a:schemeClr val="tx1"/>
                </a:solidFill>
                <a:effectLst/>
                <a:latin typeface="+mn-lt"/>
                <a:ea typeface="+mn-ea"/>
                <a:cs typeface="+mn-cs"/>
              </a:rPr>
              <a:t>Hint</a:t>
            </a:r>
            <a:r>
              <a:rPr lang="en-US" sz="1000" kern="1200" dirty="0">
                <a:solidFill>
                  <a:schemeClr val="tx1"/>
                </a:solidFill>
                <a:effectLst/>
                <a:latin typeface="+mn-lt"/>
                <a:ea typeface="+mn-ea"/>
                <a:cs typeface="+mn-cs"/>
              </a:rPr>
              <a:t>: </a:t>
            </a:r>
            <a:r>
              <a:rPr lang="en-US" sz="1000" i="1" u="sng" kern="1200" dirty="0">
                <a:solidFill>
                  <a:schemeClr val="tx1"/>
                </a:solidFill>
                <a:effectLst/>
                <a:latin typeface="+mn-lt"/>
                <a:ea typeface="+mn-ea"/>
                <a:cs typeface="+mn-cs"/>
              </a:rPr>
              <a:t>You </a:t>
            </a:r>
            <a:r>
              <a:rPr lang="en-US" sz="1000" i="1" kern="1200" dirty="0">
                <a:solidFill>
                  <a:schemeClr val="tx1"/>
                </a:solidFill>
                <a:effectLst/>
                <a:latin typeface="+mn-lt"/>
                <a:ea typeface="+mn-ea"/>
                <a:cs typeface="+mn-cs"/>
              </a:rPr>
              <a:t>or </a:t>
            </a:r>
            <a:r>
              <a:rPr lang="en-US" sz="1000" i="1" u="sng" kern="1200" dirty="0">
                <a:solidFill>
                  <a:schemeClr val="tx1"/>
                </a:solidFill>
                <a:effectLst/>
                <a:latin typeface="+mn-lt"/>
                <a:ea typeface="+mn-ea"/>
                <a:cs typeface="+mn-cs"/>
              </a:rPr>
              <a:t>your organization </a:t>
            </a:r>
            <a:r>
              <a:rPr lang="en-US" sz="1000" i="1" kern="1200" dirty="0">
                <a:solidFill>
                  <a:schemeClr val="tx1"/>
                </a:solidFill>
                <a:effectLst/>
                <a:latin typeface="+mn-lt"/>
                <a:ea typeface="+mn-ea"/>
                <a:cs typeface="+mn-cs"/>
              </a:rPr>
              <a:t>might well be the intermediary!</a:t>
            </a:r>
            <a:r>
              <a:rPr lang="en-US" sz="1000" kern="1200" dirty="0">
                <a:solidFill>
                  <a:schemeClr val="tx1"/>
                </a:solidFill>
                <a:effectLst/>
                <a:latin typeface="+mn-lt"/>
                <a:ea typeface="+mn-ea"/>
                <a:cs typeface="+mn-cs"/>
              </a:rPr>
              <a:t> 1 minute</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 </a:t>
            </a:r>
            <a:r>
              <a:rPr lang="en-US" sz="1000" b="1" kern="1200" dirty="0">
                <a:solidFill>
                  <a:schemeClr val="tx1"/>
                </a:solidFill>
                <a:effectLst/>
                <a:latin typeface="+mn-lt"/>
                <a:ea typeface="+mn-ea"/>
                <a:cs typeface="+mn-cs"/>
              </a:rPr>
              <a:t>5 </a:t>
            </a:r>
            <a:r>
              <a:rPr lang="en-US" sz="1000" b="1" u="heavy" kern="1200" dirty="0">
                <a:solidFill>
                  <a:schemeClr val="tx1"/>
                </a:solidFill>
                <a:effectLst/>
                <a:latin typeface="+mn-lt"/>
                <a:ea typeface="+mn-ea"/>
                <a:cs typeface="+mn-cs"/>
              </a:rPr>
              <a:t>When </a:t>
            </a:r>
            <a:r>
              <a:rPr lang="en-US" sz="1000" b="1" kern="1200" dirty="0">
                <a:solidFill>
                  <a:schemeClr val="tx1"/>
                </a:solidFill>
                <a:effectLst/>
                <a:latin typeface="+mn-lt"/>
                <a:ea typeface="+mn-ea"/>
                <a:cs typeface="+mn-cs"/>
              </a:rPr>
              <a:t>did this effort get started? What are the </a:t>
            </a:r>
            <a:r>
              <a:rPr lang="en-US" sz="1000" b="1" u="heavy" kern="1200" dirty="0">
                <a:solidFill>
                  <a:schemeClr val="tx1"/>
                </a:solidFill>
                <a:effectLst/>
                <a:latin typeface="+mn-lt"/>
                <a:ea typeface="+mn-ea"/>
                <a:cs typeface="+mn-cs"/>
              </a:rPr>
              <a:t>two or three “tipp</a:t>
            </a:r>
            <a:r>
              <a:rPr lang="en-US" sz="1000" b="1" kern="1200" dirty="0">
                <a:solidFill>
                  <a:schemeClr val="tx1"/>
                </a:solidFill>
                <a:effectLst/>
                <a:latin typeface="+mn-lt"/>
                <a:ea typeface="+mn-ea"/>
                <a:cs typeface="+mn-cs"/>
              </a:rPr>
              <a:t>ing” factors that </a:t>
            </a:r>
            <a:r>
              <a:rPr lang="en-US" sz="1000" b="1" u="heavy" kern="1200" dirty="0">
                <a:solidFill>
                  <a:schemeClr val="tx1"/>
                </a:solidFill>
                <a:effectLst/>
                <a:latin typeface="+mn-lt"/>
                <a:ea typeface="+mn-ea"/>
                <a:cs typeface="+mn-cs"/>
              </a:rPr>
              <a:t>catalyzed </a:t>
            </a:r>
            <a:r>
              <a:rPr lang="en-US" sz="1000" b="1" kern="1200" dirty="0">
                <a:solidFill>
                  <a:schemeClr val="tx1"/>
                </a:solidFill>
                <a:effectLst/>
                <a:latin typeface="+mn-lt"/>
                <a:ea typeface="+mn-ea"/>
                <a:cs typeface="+mn-cs"/>
              </a:rPr>
              <a:t>the intermediary – </a:t>
            </a:r>
            <a:r>
              <a:rPr lang="en-US" sz="1000" b="1" i="1" kern="1200" dirty="0">
                <a:solidFill>
                  <a:schemeClr val="tx1"/>
                </a:solidFill>
                <a:effectLst/>
                <a:latin typeface="+mn-lt"/>
                <a:ea typeface="+mn-ea"/>
                <a:cs typeface="+mn-cs"/>
              </a:rPr>
              <a:t>or whoever started the effort, if it was someone other than the current  coordinator – </a:t>
            </a:r>
            <a:r>
              <a:rPr lang="en-US" sz="1000" b="1" kern="1200" dirty="0">
                <a:solidFill>
                  <a:schemeClr val="tx1"/>
                </a:solidFill>
                <a:effectLst/>
                <a:latin typeface="+mn-lt"/>
                <a:ea typeface="+mn-ea"/>
                <a:cs typeface="+mn-cs"/>
              </a:rPr>
              <a:t>to do something?</a:t>
            </a:r>
            <a:endParaRPr lang="en-US" sz="1000" kern="1200" dirty="0">
              <a:solidFill>
                <a:schemeClr val="tx1"/>
              </a:solidFill>
              <a:effectLst/>
              <a:latin typeface="+mn-lt"/>
              <a:ea typeface="+mn-ea"/>
              <a:cs typeface="+mn-cs"/>
            </a:endParaRPr>
          </a:p>
          <a:p>
            <a:r>
              <a:rPr lang="en-US" sz="1000" i="1" kern="1200" dirty="0">
                <a:solidFill>
                  <a:schemeClr val="tx1"/>
                </a:solidFill>
                <a:effectLst/>
                <a:latin typeface="+mn-lt"/>
                <a:ea typeface="+mn-ea"/>
                <a:cs typeface="+mn-cs"/>
              </a:rPr>
              <a:t>In most cases, the stories being told at this conference represent situations in which organizations have moved beyond traditional roles to do this economic development work in this way. What top three factors most influenced making the move in this direction? </a:t>
            </a:r>
            <a:r>
              <a:rPr lang="en-US" sz="1000" kern="1200" dirty="0">
                <a:solidFill>
                  <a:schemeClr val="tx1"/>
                </a:solidFill>
                <a:effectLst/>
                <a:latin typeface="+mn-lt"/>
                <a:ea typeface="+mn-ea"/>
                <a:cs typeface="+mn-cs"/>
              </a:rPr>
              <a:t> 2 minutes</a:t>
            </a:r>
          </a:p>
          <a:p>
            <a:endParaRPr lang="en-US" sz="1000" dirty="0"/>
          </a:p>
          <a:p>
            <a:r>
              <a:rPr lang="en-US" sz="1000" dirty="0"/>
              <a:t>CHERYAL</a:t>
            </a:r>
          </a:p>
          <a:p>
            <a:pPr marL="228600" indent="-228600">
              <a:buAutoNum type="arabicPeriod"/>
            </a:pPr>
            <a:r>
              <a:rPr lang="en-US" sz="1000" dirty="0"/>
              <a:t>Local Food sector is an obvious Eco. Dev. opportunity in Ag communities.</a:t>
            </a:r>
          </a:p>
          <a:p>
            <a:pPr marL="228600" indent="-228600">
              <a:buAutoNum type="arabicPeriod"/>
            </a:pPr>
            <a:r>
              <a:rPr lang="en-US" sz="1000" dirty="0"/>
              <a:t>Progressing local</a:t>
            </a:r>
            <a:r>
              <a:rPr lang="en-US" sz="1000" baseline="0" dirty="0"/>
              <a:t> foods honored our/my regional values of economic prosperity, environmental stewardship and </a:t>
            </a:r>
            <a:r>
              <a:rPr lang="en-US" sz="1000" baseline="0" dirty="0" err="1"/>
              <a:t>QofL</a:t>
            </a:r>
            <a:endParaRPr lang="en-US" sz="1000" dirty="0"/>
          </a:p>
          <a:p>
            <a:r>
              <a:rPr lang="en-US" sz="1000" dirty="0"/>
              <a:t>ARLENE</a:t>
            </a:r>
          </a:p>
          <a:p>
            <a:pPr marL="228600" indent="-228600">
              <a:buAutoNum type="arabicPeriod"/>
            </a:pPr>
            <a:r>
              <a:rPr lang="en-US" sz="1000" dirty="0"/>
              <a:t>Understanding the whole system</a:t>
            </a:r>
          </a:p>
          <a:p>
            <a:pPr marL="228600" indent="-228600">
              <a:buAutoNum type="arabicPeriod"/>
            </a:pPr>
            <a:r>
              <a:rPr lang="en-US" sz="1000" dirty="0"/>
              <a:t>Passion/support</a:t>
            </a:r>
            <a:r>
              <a:rPr lang="en-US" sz="1000" baseline="0" dirty="0"/>
              <a:t> – we had each other</a:t>
            </a:r>
          </a:p>
          <a:p>
            <a:pPr marL="0" indent="0">
              <a:buNone/>
            </a:pPr>
            <a:endParaRPr lang="en-US" sz="1000" baseline="0" dirty="0"/>
          </a:p>
          <a:p>
            <a:pPr marL="0" indent="0">
              <a:buNone/>
            </a:pPr>
            <a:r>
              <a:rPr lang="en-US" sz="1000" baseline="0" dirty="0"/>
              <a:t>FOR BOTH</a:t>
            </a:r>
          </a:p>
          <a:p>
            <a:pPr marL="0" indent="0">
              <a:buNone/>
            </a:pPr>
            <a:r>
              <a:rPr lang="en-US" sz="1000" baseline="0" dirty="0"/>
              <a:t>We understood need/demand &amp; capacity/supply</a:t>
            </a:r>
          </a:p>
          <a:p>
            <a:pPr marL="0" indent="0">
              <a:buNone/>
            </a:pPr>
            <a:endParaRPr lang="en-US" sz="1000" baseline="0" dirty="0"/>
          </a:p>
        </p:txBody>
      </p:sp>
      <p:sp>
        <p:nvSpPr>
          <p:cNvPr id="4" name="Slide Number Placeholder 3"/>
          <p:cNvSpPr>
            <a:spLocks noGrp="1"/>
          </p:cNvSpPr>
          <p:nvPr>
            <p:ph type="sldNum" sz="quarter" idx="10"/>
          </p:nvPr>
        </p:nvSpPr>
        <p:spPr/>
        <p:txBody>
          <a:bodyPr/>
          <a:lstStyle/>
          <a:p>
            <a:fld id="{168C6B30-320B-4A0E-942C-4297CBB667FF}" type="slidenum">
              <a:rPr lang="en-US" smtClean="0"/>
              <a:pPr/>
              <a:t>3</a:t>
            </a:fld>
            <a:endParaRPr lang="en-US"/>
          </a:p>
        </p:txBody>
      </p:sp>
    </p:spTree>
    <p:extLst>
      <p:ext uri="{BB962C8B-B14F-4D97-AF65-F5344CB8AC3E}">
        <p14:creationId xmlns:p14="http://schemas.microsoft.com/office/powerpoint/2010/main" val="400019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CHERYAL</a:t>
            </a:r>
          </a:p>
          <a:p>
            <a:r>
              <a:rPr lang="en-US" sz="1000" b="1" kern="1200" dirty="0">
                <a:solidFill>
                  <a:schemeClr val="tx1"/>
                </a:solidFill>
                <a:effectLst/>
                <a:latin typeface="+mn-lt"/>
                <a:ea typeface="+mn-ea"/>
                <a:cs typeface="+mn-cs"/>
              </a:rPr>
              <a:t>6 What market opportunity and/or sector were targeted with this effort?</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First, simply name it (or them): </a:t>
            </a:r>
            <a:r>
              <a:rPr lang="en-US" sz="1000" i="1" kern="1200" dirty="0">
                <a:solidFill>
                  <a:schemeClr val="tx1"/>
                </a:solidFill>
                <a:effectLst/>
                <a:latin typeface="+mn-lt"/>
                <a:ea typeface="+mn-ea"/>
                <a:cs typeface="+mn-cs"/>
              </a:rPr>
              <a:t>Our local food sector; </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Second, tell us what analysis or factors caused you to choose this particular </a:t>
            </a:r>
            <a:r>
              <a:rPr lang="en-US" sz="1000" i="1" kern="1200" dirty="0">
                <a:solidFill>
                  <a:schemeClr val="tx1"/>
                </a:solidFill>
                <a:effectLst/>
                <a:latin typeface="+mn-lt"/>
                <a:ea typeface="+mn-ea"/>
                <a:cs typeface="+mn-cs"/>
              </a:rPr>
              <a:t>sector or market opportunity as a “wealth‐building” focus for your action. </a:t>
            </a:r>
            <a:r>
              <a:rPr lang="en-US" sz="1000" kern="1200" dirty="0">
                <a:solidFill>
                  <a:schemeClr val="tx1"/>
                </a:solidFill>
                <a:effectLst/>
                <a:latin typeface="+mn-lt"/>
                <a:ea typeface="+mn-ea"/>
                <a:cs typeface="+mn-cs"/>
              </a:rPr>
              <a:t>1 minute</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_________________________________</a:t>
            </a:r>
          </a:p>
          <a:p>
            <a:r>
              <a:rPr lang="en-US" sz="1000" kern="1200" dirty="0">
                <a:solidFill>
                  <a:schemeClr val="tx1"/>
                </a:solidFill>
                <a:effectLst/>
                <a:latin typeface="+mn-lt"/>
                <a:ea typeface="+mn-ea"/>
                <a:cs typeface="+mn-cs"/>
              </a:rPr>
              <a:t>we are</a:t>
            </a:r>
            <a:r>
              <a:rPr lang="en-US" sz="1000" kern="1200" baseline="0" dirty="0">
                <a:solidFill>
                  <a:schemeClr val="tx1"/>
                </a:solidFill>
                <a:effectLst/>
                <a:latin typeface="+mn-lt"/>
                <a:ea typeface="+mn-ea"/>
                <a:cs typeface="+mn-cs"/>
              </a:rPr>
              <a:t> replicating the layered mutual-benefit to other projects/programs within our local food value chain and through all of our Resilient Region implementation</a:t>
            </a:r>
          </a:p>
          <a:p>
            <a:pPr marL="0" indent="0">
              <a:buFont typeface="Arial" panose="020B0604020202020204" pitchFamily="34" charset="0"/>
              <a:buNone/>
            </a:pPr>
            <a:endParaRPr lang="en-US" sz="1000" b="1" kern="1200" baseline="0" dirty="0">
              <a:solidFill>
                <a:schemeClr val="tx1"/>
              </a:solidFill>
              <a:effectLst/>
              <a:latin typeface="+mn-lt"/>
              <a:ea typeface="+mn-ea"/>
              <a:cs typeface="+mn-cs"/>
            </a:endParaRPr>
          </a:p>
          <a:p>
            <a:endParaRPr lang="en-US" sz="1000" b="1" kern="1200" baseline="0" dirty="0">
              <a:solidFill>
                <a:schemeClr val="tx1"/>
              </a:solidFill>
              <a:effectLst/>
              <a:latin typeface="+mn-lt"/>
              <a:ea typeface="+mn-ea"/>
              <a:cs typeface="+mn-cs"/>
            </a:endParaRPr>
          </a:p>
          <a:p>
            <a:r>
              <a:rPr lang="en-US" sz="1000" b="1" kern="1200" baseline="0" dirty="0">
                <a:solidFill>
                  <a:schemeClr val="tx1"/>
                </a:solidFill>
                <a:effectLst/>
                <a:latin typeface="+mn-lt"/>
                <a:ea typeface="+mn-ea"/>
                <a:cs typeface="+mn-cs"/>
              </a:rPr>
              <a:t>EVERY project within our SPROUT food hub value chain builds multiple forms of wealth AND</a:t>
            </a:r>
          </a:p>
          <a:p>
            <a:r>
              <a:rPr lang="en-US" sz="1000" b="1" kern="1200" baseline="0" dirty="0">
                <a:solidFill>
                  <a:schemeClr val="tx1"/>
                </a:solidFill>
                <a:effectLst/>
                <a:latin typeface="+mn-lt"/>
                <a:ea typeface="+mn-ea"/>
                <a:cs typeface="+mn-cs"/>
              </a:rPr>
              <a:t>The WW model is really only two degrees away from our Sustainable Community work – the Resilient Region – it’s how we were already working and three degrees from </a:t>
            </a:r>
            <a:r>
              <a:rPr lang="en-US" sz="1000" b="1" kern="1200" baseline="0" dirty="0" err="1">
                <a:solidFill>
                  <a:schemeClr val="tx1"/>
                </a:solidFill>
                <a:effectLst/>
                <a:latin typeface="+mn-lt"/>
                <a:ea typeface="+mn-ea"/>
                <a:cs typeface="+mn-cs"/>
              </a:rPr>
              <a:t>placemaking</a:t>
            </a:r>
            <a:r>
              <a:rPr lang="en-US" sz="1000" b="1" kern="1200" baseline="0" dirty="0">
                <a:solidFill>
                  <a:schemeClr val="tx1"/>
                </a:solidFill>
                <a:effectLst/>
                <a:latin typeface="+mn-lt"/>
                <a:ea typeface="+mn-ea"/>
                <a:cs typeface="+mn-cs"/>
              </a:rPr>
              <a:t> by honoring our intent to provide quality of life for all</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From an economic development perspective, local foods is economics, and our region has embraced development</a:t>
            </a:r>
            <a:r>
              <a:rPr lang="en-US" sz="1000" kern="1200" baseline="0" dirty="0">
                <a:solidFill>
                  <a:schemeClr val="tx1"/>
                </a:solidFill>
                <a:effectLst/>
                <a:latin typeface="+mn-lt"/>
                <a:ea typeface="+mn-ea"/>
                <a:cs typeface="+mn-cs"/>
              </a:rPr>
              <a:t> of a local foods value chain.  </a:t>
            </a:r>
          </a:p>
          <a:p>
            <a:endParaRPr lang="en-US" sz="1000" kern="1200" baseline="0" dirty="0">
              <a:solidFill>
                <a:schemeClr val="tx1"/>
              </a:solidFill>
              <a:effectLst/>
              <a:latin typeface="+mn-lt"/>
              <a:ea typeface="+mn-ea"/>
              <a:cs typeface="+mn-cs"/>
            </a:endParaRPr>
          </a:p>
          <a:p>
            <a:endParaRPr lang="en-US" sz="10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8C6B30-320B-4A0E-942C-4297CBB667FF}" type="slidenum">
              <a:rPr lang="en-US" smtClean="0"/>
              <a:pPr/>
              <a:t>4</a:t>
            </a:fld>
            <a:endParaRPr lang="en-US"/>
          </a:p>
        </p:txBody>
      </p:sp>
    </p:spTree>
    <p:extLst>
      <p:ext uri="{BB962C8B-B14F-4D97-AF65-F5344CB8AC3E}">
        <p14:creationId xmlns:p14="http://schemas.microsoft.com/office/powerpoint/2010/main" val="906330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ARLENE</a:t>
            </a:r>
            <a:endParaRPr lang="en-US" sz="12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7 What did you learn about </a:t>
            </a:r>
            <a:r>
              <a:rPr lang="en-US" sz="1000" b="1" u="heavy" kern="1200" dirty="0">
                <a:solidFill>
                  <a:schemeClr val="tx1"/>
                </a:solidFill>
                <a:effectLst/>
                <a:latin typeface="+mn-lt"/>
                <a:ea typeface="+mn-ea"/>
                <a:cs typeface="+mn-cs"/>
              </a:rPr>
              <a:t>demand </a:t>
            </a:r>
            <a:r>
              <a:rPr lang="en-US" sz="1000" b="1" kern="1200" dirty="0">
                <a:solidFill>
                  <a:schemeClr val="tx1"/>
                </a:solidFill>
                <a:effectLst/>
                <a:latin typeface="+mn-lt"/>
                <a:ea typeface="+mn-ea"/>
                <a:cs typeface="+mn-cs"/>
              </a:rPr>
              <a:t>for the product(s) or service(s) that your region might provide through this market opportunity or sector</a:t>
            </a:r>
            <a:r>
              <a:rPr lang="en-US" sz="1000" kern="1200" dirty="0">
                <a:solidFill>
                  <a:schemeClr val="tx1"/>
                </a:solidFill>
                <a:effectLst/>
                <a:latin typeface="+mn-lt"/>
                <a:ea typeface="+mn-ea"/>
                <a:cs typeface="+mn-cs"/>
              </a:rPr>
              <a:t>?</a:t>
            </a:r>
          </a:p>
          <a:p>
            <a:r>
              <a:rPr lang="en-US" sz="1000" i="1" kern="1200" dirty="0">
                <a:solidFill>
                  <a:schemeClr val="tx1"/>
                </a:solidFill>
                <a:effectLst/>
                <a:latin typeface="+mn-lt"/>
                <a:ea typeface="+mn-ea"/>
                <a:cs typeface="+mn-cs"/>
              </a:rPr>
              <a:t>Someone has to be willing to buy or use a product or service in order for your economic development effort to succeed. You have to learn concrete things about who has demand for it, and what they are looking for in the product or service. So…</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What specific steps did you (and/or your partners) take to “talk to demand” </a:t>
            </a:r>
            <a:r>
              <a:rPr lang="en-US" sz="1000" i="1" kern="1200" dirty="0">
                <a:solidFill>
                  <a:schemeClr val="tx1"/>
                </a:solidFill>
                <a:effectLst/>
                <a:latin typeface="+mn-lt"/>
                <a:ea typeface="+mn-ea"/>
                <a:cs typeface="+mn-cs"/>
              </a:rPr>
              <a:t>– that is, to get </a:t>
            </a:r>
            <a:r>
              <a:rPr lang="en-US" sz="1000" kern="1200" dirty="0">
                <a:solidFill>
                  <a:schemeClr val="tx1"/>
                </a:solidFill>
                <a:effectLst/>
                <a:latin typeface="+mn-lt"/>
                <a:ea typeface="+mn-ea"/>
                <a:cs typeface="+mn-cs"/>
              </a:rPr>
              <a:t>useful </a:t>
            </a:r>
            <a:r>
              <a:rPr lang="en-US" sz="1000" i="1" kern="1200" dirty="0">
                <a:solidFill>
                  <a:schemeClr val="tx1"/>
                </a:solidFill>
                <a:effectLst/>
                <a:latin typeface="+mn-lt"/>
                <a:ea typeface="+mn-ea"/>
                <a:cs typeface="+mn-cs"/>
              </a:rPr>
              <a:t>insight and information from customers who might actually buy or use products or services generated through your targeted market opportunity or sector? What research did you do beforehand to really understand them? What kind of meetings, exchanges or information gathering did you conduct to understand what they were looking for in a quality product or service</a:t>
            </a:r>
            <a:r>
              <a:rPr lang="en-US" sz="1000" kern="1200" dirty="0">
                <a:solidFill>
                  <a:schemeClr val="tx1"/>
                </a:solidFill>
                <a:effectLst/>
                <a:latin typeface="+mn-lt"/>
                <a:ea typeface="+mn-ea"/>
                <a:cs typeface="+mn-cs"/>
              </a:rPr>
              <a:t>?</a:t>
            </a:r>
          </a:p>
          <a:p>
            <a:r>
              <a:rPr lang="en-US" sz="1000" kern="1200" dirty="0">
                <a:solidFill>
                  <a:schemeClr val="tx1"/>
                </a:solidFill>
                <a:effectLst/>
                <a:latin typeface="+mn-lt"/>
                <a:ea typeface="+mn-ea"/>
                <a:cs typeface="+mn-cs"/>
              </a:rPr>
              <a:t>What three or so most important insights emerged from your demand analysis that affected your decision to act and what to do at the outset?</a:t>
            </a:r>
          </a:p>
          <a:p>
            <a:r>
              <a:rPr lang="en-US" sz="1000" kern="1200" dirty="0">
                <a:solidFill>
                  <a:schemeClr val="tx1"/>
                </a:solidFill>
                <a:effectLst/>
                <a:latin typeface="+mn-lt"/>
                <a:ea typeface="+mn-ea"/>
                <a:cs typeface="+mn-cs"/>
              </a:rPr>
              <a:t>What customers/buyers of the product or service did you determine could serve as “anchor demand” – enough to get you going on producing the product or service in a way that would set you up to satisfy higher volume and/or quality later? 2‐3 minutes</a:t>
            </a:r>
          </a:p>
          <a:p>
            <a:pPr eaLnBrk="1" hangingPunct="1">
              <a:spcBef>
                <a:spcPct val="0"/>
              </a:spcBef>
            </a:pPr>
            <a:endParaRPr lang="en-US" sz="1000" dirty="0"/>
          </a:p>
          <a:p>
            <a:r>
              <a:rPr lang="en-US" sz="1000" baseline="0" dirty="0"/>
              <a:t>_________________________________________________</a:t>
            </a:r>
          </a:p>
          <a:p>
            <a:r>
              <a:rPr lang="en-US" sz="1000" baseline="0" dirty="0"/>
              <a:t>We know we have the capacity to produce food in this rural region. Our primary goal is to keep our food, and its economic value, in this rural region. </a:t>
            </a:r>
          </a:p>
          <a:p>
            <a:endParaRPr lang="en-US" sz="1000" baseline="0" dirty="0"/>
          </a:p>
          <a:p>
            <a:r>
              <a:rPr lang="en-US" sz="1000" baseline="0" dirty="0" err="1"/>
              <a:t>Wealthworks</a:t>
            </a:r>
            <a:r>
              <a:rPr lang="en-US" sz="1000" baseline="0" dirty="0"/>
              <a:t> value chain framework allowed for deeper understanding on engaging value chain partners (U of M Extension, local community college, multiple public health agencies, healthcare institutions, nonprofits, philanthropic organizations) using the core standard of the value proposition.  We always consider the value principle, as well – “who else cares about this work and should be at this table?”</a:t>
            </a:r>
          </a:p>
          <a:p>
            <a:pPr eaLnBrk="1" hangingPunct="1">
              <a:spcBef>
                <a:spcPct val="0"/>
              </a:spcBef>
            </a:pPr>
            <a:endParaRPr lang="en-US" sz="1000" dirty="0"/>
          </a:p>
          <a:p>
            <a:pPr eaLnBrk="1" hangingPunct="1">
              <a:spcBef>
                <a:spcPct val="0"/>
              </a:spcBef>
            </a:pPr>
            <a:r>
              <a:rPr lang="en-US" sz="1000" dirty="0"/>
              <a:t>Brief SPROUT</a:t>
            </a:r>
            <a:r>
              <a:rPr lang="en-US" sz="1000" baseline="0" dirty="0"/>
              <a:t> History</a:t>
            </a:r>
          </a:p>
          <a:p>
            <a:pPr eaLnBrk="1" hangingPunct="1">
              <a:spcBef>
                <a:spcPct val="0"/>
              </a:spcBef>
            </a:pPr>
            <a:r>
              <a:rPr lang="en-US" sz="1000" baseline="0" dirty="0"/>
              <a:t>Established 2012</a:t>
            </a:r>
          </a:p>
          <a:p>
            <a:pPr eaLnBrk="1" hangingPunct="1">
              <a:spcBef>
                <a:spcPct val="0"/>
              </a:spcBef>
            </a:pPr>
            <a:r>
              <a:rPr lang="en-US" sz="1000" baseline="0" dirty="0"/>
              <a:t>HOW many pounds delivered –over 100,000</a:t>
            </a:r>
          </a:p>
          <a:p>
            <a:pPr eaLnBrk="1" hangingPunct="1">
              <a:spcBef>
                <a:spcPct val="0"/>
              </a:spcBef>
            </a:pPr>
            <a:r>
              <a:rPr lang="en-US" sz="1000" baseline="0" dirty="0"/>
              <a:t>45+ growers</a:t>
            </a:r>
          </a:p>
          <a:p>
            <a:pPr eaLnBrk="1" hangingPunct="1">
              <a:spcBef>
                <a:spcPct val="0"/>
              </a:spcBef>
            </a:pPr>
            <a:r>
              <a:rPr lang="en-US" sz="1000" baseline="0" dirty="0"/>
              <a:t>5 school districts</a:t>
            </a:r>
          </a:p>
          <a:p>
            <a:pPr eaLnBrk="1" hangingPunct="1">
              <a:spcBef>
                <a:spcPct val="0"/>
              </a:spcBef>
            </a:pPr>
            <a:r>
              <a:rPr lang="en-US" sz="1000" baseline="0" dirty="0"/>
              <a:t>Multiple restaurants</a:t>
            </a:r>
          </a:p>
          <a:p>
            <a:pPr eaLnBrk="1" hangingPunct="1">
              <a:spcBef>
                <a:spcPct val="0"/>
              </a:spcBef>
            </a:pPr>
            <a:r>
              <a:rPr lang="en-US" sz="1000" baseline="0" dirty="0"/>
              <a:t>2 hospitals</a:t>
            </a:r>
          </a:p>
          <a:p>
            <a:pPr eaLnBrk="1" hangingPunct="1">
              <a:spcBef>
                <a:spcPct val="0"/>
              </a:spcBef>
            </a:pPr>
            <a:r>
              <a:rPr lang="en-US" sz="1000" baseline="0" dirty="0"/>
              <a:t>1 college</a:t>
            </a:r>
          </a:p>
          <a:p>
            <a:pPr eaLnBrk="1" hangingPunct="1">
              <a:spcBef>
                <a:spcPct val="0"/>
              </a:spcBef>
            </a:pPr>
            <a:r>
              <a:rPr lang="en-US" sz="1000" baseline="0" dirty="0"/>
              <a:t>1 Assisted Living </a:t>
            </a:r>
          </a:p>
          <a:p>
            <a:pPr eaLnBrk="1" hangingPunct="1">
              <a:spcBef>
                <a:spcPct val="0"/>
              </a:spcBef>
            </a:pPr>
            <a:r>
              <a:rPr lang="en-US" sz="1000" baseline="0" dirty="0"/>
              <a:t>Numerous food cooperatives</a:t>
            </a:r>
          </a:p>
          <a:p>
            <a:pPr eaLnBrk="1" hangingPunct="1">
              <a:spcBef>
                <a:spcPct val="0"/>
              </a:spcBef>
            </a:pPr>
            <a:endParaRPr lang="en-US" sz="1000" baseline="0" dirty="0"/>
          </a:p>
          <a:p>
            <a:pPr eaLnBrk="1" hangingPunct="1">
              <a:spcBef>
                <a:spcPct val="0"/>
              </a:spcBef>
            </a:pPr>
            <a:r>
              <a:rPr lang="en-US" sz="1000" baseline="0" dirty="0"/>
              <a:t>We are very intentional about balancing supply and demand.  </a:t>
            </a:r>
          </a:p>
          <a:p>
            <a:pPr eaLnBrk="1" hangingPunct="1">
              <a:spcBef>
                <a:spcPct val="0"/>
              </a:spcBef>
            </a:pPr>
            <a:endParaRPr lang="en-US" sz="1000"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n-US" sz="1000" b="1" u="sng" kern="1200" dirty="0">
                <a:solidFill>
                  <a:schemeClr val="tx1"/>
                </a:solidFill>
                <a:effectLst/>
                <a:latin typeface="+mn-lt"/>
                <a:ea typeface="+mn-ea"/>
                <a:cs typeface="+mn-cs"/>
              </a:rPr>
              <a:t>We</a:t>
            </a:r>
            <a:r>
              <a:rPr lang="en-US" sz="1000" b="1" u="sng" kern="1200" baseline="0" dirty="0">
                <a:solidFill>
                  <a:schemeClr val="tx1"/>
                </a:solidFill>
                <a:effectLst/>
                <a:latin typeface="+mn-lt"/>
                <a:ea typeface="+mn-ea"/>
                <a:cs typeface="+mn-cs"/>
              </a:rPr>
              <a:t> have intentionally focused on the d</a:t>
            </a:r>
            <a:r>
              <a:rPr lang="en-US" sz="1000" b="1" u="sng" kern="1200" dirty="0">
                <a:solidFill>
                  <a:schemeClr val="tx1"/>
                </a:solidFill>
                <a:effectLst/>
                <a:latin typeface="+mn-lt"/>
                <a:ea typeface="+mn-ea"/>
                <a:cs typeface="+mn-cs"/>
              </a:rPr>
              <a:t>iversity of our growers and expanding market</a:t>
            </a:r>
            <a:r>
              <a:rPr lang="en-US" sz="1000" b="1" u="sng" kern="1200" baseline="0" dirty="0">
                <a:solidFill>
                  <a:schemeClr val="tx1"/>
                </a:solidFill>
                <a:effectLst/>
                <a:latin typeface="+mn-lt"/>
                <a:ea typeface="+mn-ea"/>
                <a:cs typeface="+mn-cs"/>
              </a:rPr>
              <a:t> access opportunities – women, </a:t>
            </a:r>
            <a:r>
              <a:rPr lang="en-US" sz="1000" b="1" u="sng" kern="1200" baseline="0" dirty="0" err="1">
                <a:solidFill>
                  <a:schemeClr val="tx1"/>
                </a:solidFill>
                <a:effectLst/>
                <a:latin typeface="+mn-lt"/>
                <a:ea typeface="+mn-ea"/>
                <a:cs typeface="+mn-cs"/>
              </a:rPr>
              <a:t>latino</a:t>
            </a:r>
            <a:r>
              <a:rPr lang="en-US" sz="1000" b="1" u="sng" kern="1200" baseline="0" dirty="0">
                <a:solidFill>
                  <a:schemeClr val="tx1"/>
                </a:solidFill>
                <a:effectLst/>
                <a:latin typeface="+mn-lt"/>
                <a:ea typeface="+mn-ea"/>
                <a:cs typeface="+mn-cs"/>
              </a:rPr>
              <a:t>, </a:t>
            </a:r>
            <a:r>
              <a:rPr lang="en-US" sz="1000" b="1" u="sng" kern="1200" baseline="0" dirty="0" err="1">
                <a:solidFill>
                  <a:schemeClr val="tx1"/>
                </a:solidFill>
                <a:effectLst/>
                <a:latin typeface="+mn-lt"/>
                <a:ea typeface="+mn-ea"/>
                <a:cs typeface="+mn-cs"/>
              </a:rPr>
              <a:t>amish</a:t>
            </a:r>
            <a:endParaRPr lang="en-US" sz="1000" b="1" u="sng" kern="1200" dirty="0">
              <a:solidFill>
                <a:schemeClr val="tx1"/>
              </a:solidFill>
              <a:effectLst/>
              <a:latin typeface="+mn-lt"/>
              <a:ea typeface="+mn-ea"/>
              <a:cs typeface="+mn-cs"/>
            </a:endParaRPr>
          </a:p>
          <a:p>
            <a:pPr eaLnBrk="1" hangingPunct="1">
              <a:spcBef>
                <a:spcPct val="0"/>
              </a:spcBef>
            </a:pPr>
            <a:endParaRPr lang="en-US" sz="1000" baseline="0" dirty="0"/>
          </a:p>
          <a:p>
            <a:pPr eaLnBrk="1" hangingPunct="1">
              <a:spcBef>
                <a:spcPct val="0"/>
              </a:spcBef>
            </a:pPr>
            <a:endParaRPr lang="en-US" sz="1000" baseline="0" dirty="0"/>
          </a:p>
          <a:p>
            <a:r>
              <a:rPr lang="en-US" sz="1000" b="1" dirty="0">
                <a:solidFill>
                  <a:srgbClr val="4F81BD"/>
                </a:solidFill>
                <a:effectLst>
                  <a:outerShdw blurRad="38100" dist="38100" dir="2700000" algn="tl">
                    <a:srgbClr val="FFFFFF"/>
                  </a:outerShdw>
                </a:effectLst>
              </a:rPr>
              <a:t>SPROUT MN </a:t>
            </a:r>
            <a:r>
              <a:rPr lang="en-US" sz="1000" dirty="0">
                <a:solidFill>
                  <a:prstClr val="black"/>
                </a:solidFill>
              </a:rPr>
              <a:t>is the most successful FOOD HUB</a:t>
            </a:r>
            <a:r>
              <a:rPr lang="en-US" sz="1000" baseline="0" dirty="0">
                <a:solidFill>
                  <a:prstClr val="black"/>
                </a:solidFill>
              </a:rPr>
              <a:t> in Minnesota.</a:t>
            </a:r>
          </a:p>
          <a:p>
            <a:r>
              <a:rPr lang="en-US" sz="1000" dirty="0">
                <a:solidFill>
                  <a:prstClr val="black"/>
                </a:solidFill>
              </a:rPr>
              <a:t>a truly a collaborative grassroots effort to build a </a:t>
            </a:r>
            <a:r>
              <a:rPr lang="en-US" sz="1000" u="sng" dirty="0">
                <a:solidFill>
                  <a:prstClr val="black"/>
                </a:solidFill>
              </a:rPr>
              <a:t>rural</a:t>
            </a:r>
            <a:r>
              <a:rPr lang="en-US" sz="1000" dirty="0">
                <a:solidFill>
                  <a:prstClr val="black"/>
                </a:solidFill>
              </a:rPr>
              <a:t>, regional food hub to manage the aggregation</a:t>
            </a:r>
            <a:r>
              <a:rPr lang="en-US" sz="1000" baseline="0" dirty="0">
                <a:solidFill>
                  <a:prstClr val="black"/>
                </a:solidFill>
              </a:rPr>
              <a:t> and </a:t>
            </a:r>
            <a:r>
              <a:rPr lang="en-US" sz="1000" dirty="0">
                <a:solidFill>
                  <a:prstClr val="black"/>
                </a:solidFill>
              </a:rPr>
              <a:t>distribution, of locally source-identified food products from our</a:t>
            </a:r>
            <a:r>
              <a:rPr lang="en-US" sz="1000" baseline="0" dirty="0">
                <a:solidFill>
                  <a:prstClr val="black"/>
                </a:solidFill>
              </a:rPr>
              <a:t> small </a:t>
            </a:r>
            <a:r>
              <a:rPr lang="en-US" sz="1000" dirty="0">
                <a:solidFill>
                  <a:prstClr val="black"/>
                </a:solidFill>
              </a:rPr>
              <a:t>family farms. </a:t>
            </a:r>
          </a:p>
          <a:p>
            <a:endParaRPr lang="en-US" sz="1000" dirty="0">
              <a:solidFill>
                <a:srgbClr val="FF0000"/>
              </a:solidFill>
              <a:effectLst>
                <a:outerShdw blurRad="38100" dist="38100" dir="2700000" algn="tl">
                  <a:srgbClr val="000000">
                    <a:alpha val="43137"/>
                  </a:srgbClr>
                </a:outerShdw>
              </a:effectLst>
            </a:endParaRPr>
          </a:p>
          <a:p>
            <a:r>
              <a:rPr lang="en-US" sz="1000" dirty="0">
                <a:solidFill>
                  <a:srgbClr val="FF0000"/>
                </a:solidFill>
                <a:effectLst>
                  <a:outerShdw blurRad="38100" dist="38100" dir="2700000" algn="tl">
                    <a:srgbClr val="000000">
                      <a:alpha val="43137"/>
                    </a:srgbClr>
                  </a:outerShdw>
                </a:effectLst>
              </a:rPr>
              <a:t>Local Foods has</a:t>
            </a:r>
            <a:r>
              <a:rPr lang="en-US" sz="1000" baseline="0" dirty="0">
                <a:solidFill>
                  <a:srgbClr val="FF0000"/>
                </a:solidFill>
                <a:effectLst>
                  <a:outerShdw blurRad="38100" dist="38100" dir="2700000" algn="tl">
                    <a:srgbClr val="000000">
                      <a:alpha val="43137"/>
                    </a:srgbClr>
                  </a:outerShdw>
                </a:effectLst>
              </a:rPr>
              <a:t> always been part of our natural language in the </a:t>
            </a:r>
            <a:r>
              <a:rPr lang="en-US" sz="1000" dirty="0">
                <a:solidFill>
                  <a:srgbClr val="FF0000"/>
                </a:solidFill>
                <a:effectLst>
                  <a:outerShdw blurRad="38100" dist="38100" dir="2700000" algn="tl">
                    <a:srgbClr val="000000">
                      <a:alpha val="43137"/>
                    </a:srgbClr>
                  </a:outerShdw>
                </a:effectLst>
              </a:rPr>
              <a:t>Resilient Region,</a:t>
            </a:r>
            <a:r>
              <a:rPr lang="en-US" sz="1000" baseline="0" dirty="0">
                <a:solidFill>
                  <a:srgbClr val="FF0000"/>
                </a:solidFill>
                <a:effectLst>
                  <a:outerShdw blurRad="38100" dist="38100" dir="2700000" algn="tl">
                    <a:srgbClr val="000000">
                      <a:alpha val="43137"/>
                    </a:srgbClr>
                  </a:outerShdw>
                </a:effectLst>
              </a:rPr>
              <a:t> and an </a:t>
            </a:r>
            <a:r>
              <a:rPr lang="en-US" sz="1000" dirty="0">
                <a:solidFill>
                  <a:srgbClr val="FF0000"/>
                </a:solidFill>
                <a:effectLst>
                  <a:outerShdw blurRad="38100" dist="38100" dir="2700000" algn="tl">
                    <a:srgbClr val="000000">
                      <a:alpha val="43137"/>
                    </a:srgbClr>
                  </a:outerShdw>
                </a:effectLst>
              </a:rPr>
              <a:t>economic engine.</a:t>
            </a:r>
            <a:r>
              <a:rPr lang="en-US" sz="1000" baseline="0" dirty="0">
                <a:solidFill>
                  <a:srgbClr val="FF0000"/>
                </a:solidFill>
                <a:effectLst>
                  <a:outerShdw blurRad="38100" dist="38100" dir="2700000" algn="tl">
                    <a:srgbClr val="000000">
                      <a:alpha val="43137"/>
                    </a:srgbClr>
                  </a:outerShdw>
                </a:effectLst>
              </a:rPr>
              <a:t>  We now use broader language to incorporate WW:</a:t>
            </a:r>
          </a:p>
          <a:p>
            <a:endParaRPr lang="en-US" sz="1000" dirty="0">
              <a:solidFill>
                <a:srgbClr val="FF00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1000" dirty="0">
                <a:solidFill>
                  <a:srgbClr val="FF0000"/>
                </a:solidFill>
                <a:effectLst>
                  <a:outerShdw blurRad="38100" dist="38100" dir="2700000" algn="tl">
                    <a:srgbClr val="000000">
                      <a:alpha val="43137"/>
                    </a:srgbClr>
                  </a:outerShdw>
                </a:effectLst>
              </a:rPr>
              <a:t>Build and maintain small, rural family farms – keep agricultural land in agricultural production – Natural Capital</a:t>
            </a:r>
          </a:p>
          <a:p>
            <a:pPr marL="285750" indent="-285750">
              <a:buFont typeface="Arial" panose="020B0604020202020204" pitchFamily="34" charset="0"/>
              <a:buChar char="•"/>
            </a:pPr>
            <a:r>
              <a:rPr lang="en-US" sz="1000" dirty="0">
                <a:solidFill>
                  <a:srgbClr val="FF0000"/>
                </a:solidFill>
                <a:effectLst>
                  <a:outerShdw blurRad="38100" dist="38100" dir="2700000" algn="tl">
                    <a:srgbClr val="000000">
                      <a:alpha val="43137"/>
                    </a:srgbClr>
                  </a:outerShdw>
                </a:effectLst>
              </a:rPr>
              <a:t>Keeping our food dollars local – Financial</a:t>
            </a:r>
            <a:r>
              <a:rPr lang="en-US" sz="1000" baseline="0" dirty="0">
                <a:solidFill>
                  <a:srgbClr val="FF0000"/>
                </a:solidFill>
                <a:effectLst>
                  <a:outerShdw blurRad="38100" dist="38100" dir="2700000" algn="tl">
                    <a:srgbClr val="000000">
                      <a:alpha val="43137"/>
                    </a:srgbClr>
                  </a:outerShdw>
                </a:effectLst>
              </a:rPr>
              <a:t> Capital – local wealth that sticks</a:t>
            </a:r>
            <a:endParaRPr lang="en-US" sz="1000" dirty="0">
              <a:solidFill>
                <a:srgbClr val="FF00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1000" dirty="0">
                <a:solidFill>
                  <a:srgbClr val="FF0000"/>
                </a:solidFill>
                <a:effectLst>
                  <a:outerShdw blurRad="38100" dist="38100" dir="2700000" algn="tl">
                    <a:srgbClr val="000000">
                      <a:alpha val="43137"/>
                    </a:srgbClr>
                  </a:outerShdw>
                </a:effectLst>
              </a:rPr>
              <a:t>Continuing to protect our environment by engaging in sustainable farming practices - </a:t>
            </a:r>
          </a:p>
          <a:p>
            <a:pPr marL="285750" indent="-285750">
              <a:buFont typeface="Arial" panose="020B0604020202020204" pitchFamily="34" charset="0"/>
              <a:buChar char="•"/>
            </a:pPr>
            <a:r>
              <a:rPr lang="en-US" sz="1000" dirty="0">
                <a:solidFill>
                  <a:srgbClr val="FF0000"/>
                </a:solidFill>
                <a:effectLst>
                  <a:outerShdw blurRad="38100" dist="38100" dir="2700000" algn="tl">
                    <a:srgbClr val="000000">
                      <a:alpha val="43137"/>
                    </a:srgbClr>
                  </a:outerShdw>
                </a:effectLst>
              </a:rPr>
              <a:t>Really focusing on employing communities to “know your farmer” and to tell the story – Social</a:t>
            </a:r>
            <a:r>
              <a:rPr lang="en-US" sz="1000" baseline="0" dirty="0">
                <a:solidFill>
                  <a:srgbClr val="FF0000"/>
                </a:solidFill>
                <a:effectLst>
                  <a:outerShdw blurRad="38100" dist="38100" dir="2700000" algn="tl">
                    <a:srgbClr val="000000">
                      <a:alpha val="43137"/>
                    </a:srgbClr>
                  </a:outerShdw>
                </a:effectLst>
              </a:rPr>
              <a:t> Capital</a:t>
            </a:r>
            <a:endParaRPr lang="en-US" sz="1000" dirty="0">
              <a:solidFill>
                <a:srgbClr val="FF00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1000" dirty="0">
                <a:solidFill>
                  <a:srgbClr val="FF0000"/>
                </a:solidFill>
                <a:effectLst>
                  <a:outerShdw blurRad="38100" dist="38100" dir="2700000" algn="tl">
                    <a:srgbClr val="000000">
                      <a:alpha val="43137"/>
                    </a:srgbClr>
                  </a:outerShdw>
                </a:effectLst>
              </a:rPr>
              <a:t>Engage and encourage healthy outcomes for our rural citizens – Individual Capital</a:t>
            </a:r>
          </a:p>
          <a:p>
            <a:pPr marL="285750" indent="-285750">
              <a:buFont typeface="Arial" panose="020B0604020202020204" pitchFamily="34" charset="0"/>
              <a:buChar char="•"/>
            </a:pPr>
            <a:r>
              <a:rPr lang="en-US" sz="1000" dirty="0">
                <a:solidFill>
                  <a:srgbClr val="FF0000"/>
                </a:solidFill>
                <a:effectLst>
                  <a:outerShdw blurRad="38100" dist="38100" dir="2700000" algn="tl">
                    <a:srgbClr val="000000">
                      <a:alpha val="43137"/>
                    </a:srgbClr>
                  </a:outerShdw>
                </a:effectLst>
              </a:rPr>
              <a:t>Engaging the entire region as community partners in helping to do the work – Intellectual Capital</a:t>
            </a:r>
            <a:r>
              <a:rPr lang="en-US" sz="1000" baseline="0" dirty="0">
                <a:solidFill>
                  <a:srgbClr val="FF0000"/>
                </a:solidFill>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en-US" sz="1000" baseline="0" dirty="0">
                <a:solidFill>
                  <a:srgbClr val="FF0000"/>
                </a:solidFill>
                <a:effectLst>
                  <a:outerShdw blurRad="38100" dist="38100" dir="2700000" algn="tl">
                    <a:srgbClr val="000000">
                      <a:alpha val="43137"/>
                    </a:srgbClr>
                  </a:outerShdw>
                </a:effectLst>
              </a:rPr>
              <a:t>Engaging our elected officials in the P&amp;Z work, in the Design Party (Morrison County) and in the meetings with Senator Klobuchar.  </a:t>
            </a:r>
            <a:endParaRPr lang="en-US" sz="1000" dirty="0">
              <a:solidFill>
                <a:srgbClr val="FF0000"/>
              </a:solidFill>
              <a:effectLst>
                <a:outerShdw blurRad="38100" dist="38100" dir="2700000" algn="tl">
                  <a:srgbClr val="000000">
                    <a:alpha val="43137"/>
                  </a:srgbClr>
                </a:outerShdw>
              </a:effectLst>
            </a:endParaRPr>
          </a:p>
          <a:p>
            <a:pPr eaLnBrk="1" hangingPunct="1">
              <a:spcBef>
                <a:spcPct val="0"/>
              </a:spcBef>
            </a:pPr>
            <a:endParaRPr lang="en-US" sz="1000" dirty="0">
              <a:solidFill>
                <a:srgbClr val="FF0000"/>
              </a:solidFill>
              <a:effectLst>
                <a:outerShdw blurRad="38100" dist="38100" dir="2700000" algn="tl">
                  <a:srgbClr val="000000">
                    <a:alpha val="43137"/>
                  </a:srgbClr>
                </a:outerShdw>
              </a:effectLst>
            </a:endParaRPr>
          </a:p>
          <a:p>
            <a:pPr eaLnBrk="1" hangingPunct="1">
              <a:spcBef>
                <a:spcPct val="0"/>
              </a:spcBef>
            </a:pPr>
            <a:r>
              <a:rPr lang="en-US" sz="1000" dirty="0">
                <a:solidFill>
                  <a:srgbClr val="FF0000"/>
                </a:solidFill>
                <a:effectLst>
                  <a:outerShdw blurRad="38100" dist="38100" dir="2700000" algn="tl">
                    <a:srgbClr val="000000">
                      <a:alpha val="43137"/>
                    </a:srgbClr>
                  </a:outerShdw>
                </a:effectLst>
              </a:rPr>
              <a:t>The Food Hub</a:t>
            </a:r>
            <a:r>
              <a:rPr lang="en-US" sz="1000" baseline="0" dirty="0">
                <a:solidFill>
                  <a:srgbClr val="FF0000"/>
                </a:solidFill>
                <a:effectLst>
                  <a:outerShdw blurRad="38100" dist="38100" dir="2700000" algn="tl">
                    <a:srgbClr val="000000">
                      <a:alpha val="43137"/>
                    </a:srgbClr>
                  </a:outerShdw>
                </a:effectLst>
              </a:rPr>
              <a:t> is built capital – and its capacity to continue to build multiple forms of wealth continues to reveal itself.  The Design Party is a perfect example of created opportunity to engage, deploy the value proposition, and our value prin</a:t>
            </a:r>
            <a:r>
              <a:rPr lang="en-US" baseline="0" dirty="0">
                <a:solidFill>
                  <a:srgbClr val="FF0000"/>
                </a:solidFill>
                <a:effectLst>
                  <a:outerShdw blurRad="38100" dist="38100" dir="2700000" algn="tl">
                    <a:srgbClr val="000000">
                      <a:alpha val="43137"/>
                    </a:srgbClr>
                  </a:outerShdw>
                </a:effectLst>
              </a:rPr>
              <a:t>ciples.  </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646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ARLENE</a:t>
            </a:r>
            <a:r>
              <a:rPr lang="en-US" sz="1200" b="1" kern="1200" baseline="0" dirty="0">
                <a:solidFill>
                  <a:schemeClr val="tx1"/>
                </a:solidFill>
                <a:effectLst/>
                <a:latin typeface="+mn-lt"/>
                <a:ea typeface="+mn-ea"/>
                <a:cs typeface="+mn-cs"/>
              </a:rPr>
              <a:t> – CLH add if </a:t>
            </a:r>
            <a:r>
              <a:rPr lang="en-US" sz="1200" b="1" kern="1200" baseline="0" dirty="0" err="1">
                <a:solidFill>
                  <a:schemeClr val="tx1"/>
                </a:solidFill>
                <a:effectLst/>
                <a:latin typeface="+mn-lt"/>
                <a:ea typeface="+mn-ea"/>
                <a:cs typeface="+mn-cs"/>
              </a:rPr>
              <a:t>nec</a:t>
            </a:r>
            <a:endParaRPr lang="en-US" sz="12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8 What </a:t>
            </a:r>
            <a:r>
              <a:rPr lang="en-US" sz="1000" b="1" u="heavy" kern="1200" dirty="0">
                <a:solidFill>
                  <a:schemeClr val="tx1"/>
                </a:solidFill>
                <a:effectLst/>
                <a:latin typeface="+mn-lt"/>
                <a:ea typeface="+mn-ea"/>
                <a:cs typeface="+mn-cs"/>
              </a:rPr>
              <a:t>action have you taken </a:t>
            </a:r>
            <a:r>
              <a:rPr lang="en-US" sz="1000" b="1" kern="1200" dirty="0">
                <a:solidFill>
                  <a:schemeClr val="tx1"/>
                </a:solidFill>
                <a:effectLst/>
                <a:latin typeface="+mn-lt"/>
                <a:ea typeface="+mn-ea"/>
                <a:cs typeface="+mn-cs"/>
              </a:rPr>
              <a:t>to construct a </a:t>
            </a:r>
            <a:r>
              <a:rPr lang="en-US" sz="1000" b="1" u="heavy" kern="1200" dirty="0">
                <a:solidFill>
                  <a:schemeClr val="tx1"/>
                </a:solidFill>
                <a:effectLst/>
                <a:latin typeface="+mn-lt"/>
                <a:ea typeface="+mn-ea"/>
                <a:cs typeface="+mn-cs"/>
              </a:rPr>
              <a:t>“value chain” of partners </a:t>
            </a:r>
            <a:r>
              <a:rPr lang="en-US" sz="1000" b="1" kern="1200" dirty="0">
                <a:solidFill>
                  <a:schemeClr val="tx1"/>
                </a:solidFill>
                <a:effectLst/>
                <a:latin typeface="+mn-lt"/>
                <a:ea typeface="+mn-ea"/>
                <a:cs typeface="+mn-cs"/>
              </a:rPr>
              <a:t>that are working together to meet demand, close the gaps and build wealth?</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First, detail the overall approach and components that have been put together to make something happen. Who are the key partners, and what are their roles? </a:t>
            </a:r>
            <a:r>
              <a:rPr lang="en-US" sz="1000" b="1" kern="1200" dirty="0">
                <a:solidFill>
                  <a:schemeClr val="tx1"/>
                </a:solidFill>
                <a:effectLst/>
                <a:latin typeface="+mn-lt"/>
                <a:ea typeface="+mn-ea"/>
                <a:cs typeface="+mn-cs"/>
              </a:rPr>
              <a:t>Choose Health is ONE thing that “happened”</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What were the gaps – in know‐how, financing, skills, materials, infrastructure, whatever – that had to be addressed in order to organize to meet demand? </a:t>
            </a:r>
            <a:r>
              <a:rPr lang="en-US" sz="1000" b="1" kern="1200" dirty="0">
                <a:solidFill>
                  <a:schemeClr val="tx1"/>
                </a:solidFill>
                <a:effectLst/>
                <a:latin typeface="+mn-lt"/>
                <a:ea typeface="+mn-ea"/>
                <a:cs typeface="+mn-cs"/>
              </a:rPr>
              <a:t>Connection</a:t>
            </a:r>
            <a:r>
              <a:rPr lang="en-US" sz="1000" b="1" kern="1200" baseline="0" dirty="0">
                <a:solidFill>
                  <a:schemeClr val="tx1"/>
                </a:solidFill>
                <a:effectLst/>
                <a:latin typeface="+mn-lt"/>
                <a:ea typeface="+mn-ea"/>
                <a:cs typeface="+mn-cs"/>
              </a:rPr>
              <a:t> of the food hub to personal/public health</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How have those gaps been addressed – by partners inside or outside the region? </a:t>
            </a:r>
            <a:r>
              <a:rPr lang="en-US" sz="1000" b="1" kern="1200" dirty="0">
                <a:solidFill>
                  <a:schemeClr val="tx1"/>
                </a:solidFill>
                <a:effectLst/>
                <a:latin typeface="+mn-lt"/>
                <a:ea typeface="+mn-ea"/>
                <a:cs typeface="+mn-cs"/>
              </a:rPr>
              <a:t>Through Choose Health</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Who has coordinated the effort – and what has the coordinator had to do to keep things moving, connected and on the path forward? How has the coordinator’s time been covered? 5‐10 minutes </a:t>
            </a:r>
            <a:r>
              <a:rPr lang="en-US" sz="1000" b="1" kern="1200" dirty="0">
                <a:solidFill>
                  <a:schemeClr val="tx1"/>
                </a:solidFill>
                <a:effectLst/>
                <a:latin typeface="+mn-lt"/>
                <a:ea typeface="+mn-ea"/>
                <a:cs typeface="+mn-cs"/>
              </a:rPr>
              <a:t>See partners listed</a:t>
            </a: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_____________________________________________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Add to the bullets above: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Social Capital: pick</a:t>
            </a:r>
            <a:r>
              <a:rPr lang="en-US" sz="1000" kern="1200" baseline="0" dirty="0">
                <a:solidFill>
                  <a:schemeClr val="tx1"/>
                </a:solidFill>
                <a:effectLst/>
                <a:latin typeface="+mn-lt"/>
                <a:ea typeface="+mn-ea"/>
                <a:cs typeface="+mn-cs"/>
              </a:rPr>
              <a:t> up at farmers market, market bucks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“Access” is the gap</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Agencies covered coordination through Distributed Leadership Model</a:t>
            </a: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IT’S A UNIQUE</a:t>
            </a:r>
            <a:r>
              <a:rPr lang="en-US" sz="1000" kern="1200" baseline="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 PARTNERSHIP THAT HITS SEVERAL SWEET SPOTS – Started</a:t>
            </a:r>
            <a:r>
              <a:rPr lang="en-US" sz="1000" kern="1200" baseline="0" dirty="0">
                <a:solidFill>
                  <a:schemeClr val="tx1"/>
                </a:solidFill>
                <a:effectLst/>
                <a:latin typeface="+mn-lt"/>
                <a:ea typeface="+mn-ea"/>
                <a:cs typeface="+mn-cs"/>
              </a:rPr>
              <a:t> with a CORE TEAM with an intentional layer focus.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Each partner had an intentional important role!!!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TOGETHER WE: </a:t>
            </a:r>
            <a:r>
              <a:rPr lang="en-US" sz="1000" dirty="0"/>
              <a:t>PLAN – DO – LEARN – ADJUST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Pre &amp; Post screenings &amp; surveys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CSA’s from SPROUT 40+ growers AT the local farmers market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Consideration to prejudice and equity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Nutrition education classes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Chef cooking demonstrations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SHIP funded other supplies (cooking utensils and pantry items)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High Touch assistance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Replication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Program evaluation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Program sharing – nationally (Oregon, Kentucky, Ohio, Illinois, Kentucky and more)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Central Minnesota’s Choose Health program is an innovative pilot program that is growing the region’s local food economy and increasing access to healthy options for food-insecure residents through a unique regional partnership, health care system, and food hub. Choose Health is one of several regional initiatives that is growing the region’s local food economy and increasing access to healthy food options for disadvantaged populations. </a:t>
            </a:r>
            <a:endParaRPr lang="en-US" sz="1000" dirty="0"/>
          </a:p>
        </p:txBody>
      </p:sp>
      <p:sp>
        <p:nvSpPr>
          <p:cNvPr id="4" name="Slide Number Placeholder 3"/>
          <p:cNvSpPr>
            <a:spLocks noGrp="1"/>
          </p:cNvSpPr>
          <p:nvPr>
            <p:ph type="sldNum" sz="quarter" idx="10"/>
          </p:nvPr>
        </p:nvSpPr>
        <p:spPr/>
        <p:txBody>
          <a:bodyPr/>
          <a:lstStyle/>
          <a:p>
            <a:fld id="{168C6B30-320B-4A0E-942C-4297CBB667FF}" type="slidenum">
              <a:rPr lang="en-US" smtClean="0"/>
              <a:pPr/>
              <a:t>6</a:t>
            </a:fld>
            <a:endParaRPr lang="en-US"/>
          </a:p>
        </p:txBody>
      </p:sp>
    </p:spTree>
    <p:extLst>
      <p:ext uri="{BB962C8B-B14F-4D97-AF65-F5344CB8AC3E}">
        <p14:creationId xmlns:p14="http://schemas.microsoft.com/office/powerpoint/2010/main" val="482636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include – don’t spend any time on this slide</a:t>
            </a:r>
          </a:p>
          <a:p>
            <a:endParaRPr lang="en-US" dirty="0"/>
          </a:p>
        </p:txBody>
      </p:sp>
      <p:sp>
        <p:nvSpPr>
          <p:cNvPr id="4" name="Slide Number Placeholder 3"/>
          <p:cNvSpPr>
            <a:spLocks noGrp="1"/>
          </p:cNvSpPr>
          <p:nvPr>
            <p:ph type="sldNum" sz="quarter" idx="10"/>
          </p:nvPr>
        </p:nvSpPr>
        <p:spPr/>
        <p:txBody>
          <a:bodyPr/>
          <a:lstStyle/>
          <a:p>
            <a:fld id="{61BC39E4-FFCB-4E06-A356-B69380DCCE8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2371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ARLENE</a:t>
            </a:r>
            <a:r>
              <a:rPr lang="en-US" sz="1200" b="1" kern="1200" baseline="0" dirty="0">
                <a:solidFill>
                  <a:schemeClr val="tx1"/>
                </a:solidFill>
                <a:effectLst/>
                <a:latin typeface="+mn-lt"/>
                <a:ea typeface="+mn-ea"/>
                <a:cs typeface="+mn-cs"/>
              </a:rPr>
              <a:t> – CLH below</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r>
              <a:rPr lang="en-US" sz="1000" b="1" kern="1200" dirty="0">
                <a:solidFill>
                  <a:schemeClr val="tx1"/>
                </a:solidFill>
                <a:effectLst/>
                <a:latin typeface="+mn-lt"/>
                <a:ea typeface="+mn-ea"/>
                <a:cs typeface="+mn-cs"/>
              </a:rPr>
              <a:t>9 </a:t>
            </a:r>
            <a:r>
              <a:rPr lang="en-US" sz="1000" b="1" u="heavy" kern="1200" dirty="0">
                <a:solidFill>
                  <a:schemeClr val="tx1"/>
                </a:solidFill>
                <a:effectLst/>
                <a:latin typeface="+mn-lt"/>
                <a:ea typeface="+mn-ea"/>
                <a:cs typeface="+mn-cs"/>
              </a:rPr>
              <a:t>What has happened </a:t>
            </a:r>
            <a:r>
              <a:rPr lang="en-US" sz="1000" b="1" kern="1200" dirty="0">
                <a:solidFill>
                  <a:schemeClr val="tx1"/>
                </a:solidFill>
                <a:effectLst/>
                <a:latin typeface="+mn-lt"/>
                <a:ea typeface="+mn-ea"/>
                <a:cs typeface="+mn-cs"/>
              </a:rPr>
              <a:t>in your community or regional economy as a </a:t>
            </a:r>
            <a:r>
              <a:rPr lang="en-US" sz="1000" b="1" u="heavy" kern="1200" dirty="0">
                <a:solidFill>
                  <a:schemeClr val="tx1"/>
                </a:solidFill>
                <a:effectLst/>
                <a:latin typeface="+mn-lt"/>
                <a:ea typeface="+mn-ea"/>
                <a:cs typeface="+mn-cs"/>
              </a:rPr>
              <a:t>r</a:t>
            </a:r>
            <a:r>
              <a:rPr lang="en-US" sz="1000" b="1" kern="1200" dirty="0">
                <a:solidFill>
                  <a:schemeClr val="tx1"/>
                </a:solidFill>
                <a:effectLst/>
                <a:latin typeface="+mn-lt"/>
                <a:ea typeface="+mn-ea"/>
                <a:cs typeface="+mn-cs"/>
              </a:rPr>
              <a:t>esult?</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People attending are interested in hearing about the wealth‐building results from your effort. Please do your best to document your results with actual facts and figures – and/or reliable projections – on each of these bottom lines.</a:t>
            </a:r>
          </a:p>
          <a:p>
            <a:r>
              <a:rPr lang="en-US" sz="1000" kern="1200" dirty="0">
                <a:solidFill>
                  <a:schemeClr val="tx1"/>
                </a:solidFill>
                <a:effectLst/>
                <a:latin typeface="+mn-lt"/>
                <a:ea typeface="+mn-ea"/>
                <a:cs typeface="+mn-cs"/>
              </a:rPr>
              <a:t>What forms of capital has it increased (or will it) – in either quantity or quality? </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Wealth‐building approaches strategically endeavor to build as many of these </a:t>
            </a:r>
            <a:r>
              <a:rPr lang="en-US" sz="1000" u="sng" kern="1200" dirty="0">
                <a:solidFill>
                  <a:schemeClr val="tx1"/>
                </a:solidFill>
                <a:effectLst/>
                <a:latin typeface="+mn-lt"/>
                <a:ea typeface="+mn-ea"/>
                <a:cs typeface="+mn-cs"/>
              </a:rPr>
              <a:t>capitals </a:t>
            </a:r>
            <a:r>
              <a:rPr lang="en-US" sz="1000" kern="1200" dirty="0">
                <a:solidFill>
                  <a:schemeClr val="tx1"/>
                </a:solidFill>
                <a:effectLst/>
                <a:latin typeface="+mn-lt"/>
                <a:ea typeface="+mn-ea"/>
                <a:cs typeface="+mn-cs"/>
              </a:rPr>
              <a:t>as possible, while damaging none. Please describe in as specific detail as you can how your effort contributed positively in building any or all these capitals. </a:t>
            </a:r>
          </a:p>
          <a:p>
            <a:r>
              <a:rPr lang="en-US" sz="1000" kern="1200" dirty="0">
                <a:solidFill>
                  <a:schemeClr val="tx1"/>
                </a:solidFill>
                <a:effectLst/>
                <a:latin typeface="+mn-lt"/>
                <a:ea typeface="+mn-ea"/>
                <a:cs typeface="+mn-cs"/>
              </a:rPr>
              <a:t>	</a:t>
            </a:r>
          </a:p>
          <a:p>
            <a:r>
              <a:rPr lang="en-US" sz="1000" b="1" kern="1200" dirty="0">
                <a:solidFill>
                  <a:schemeClr val="tx1"/>
                </a:solidFill>
                <a:effectLst/>
                <a:latin typeface="+mn-lt"/>
                <a:ea typeface="+mn-ea"/>
                <a:cs typeface="+mn-cs"/>
              </a:rPr>
              <a:t>Built Capital</a:t>
            </a:r>
            <a:r>
              <a:rPr lang="en-US" sz="1000" kern="1200" dirty="0">
                <a:solidFill>
                  <a:schemeClr val="tx1"/>
                </a:solidFill>
                <a:effectLst/>
                <a:latin typeface="+mn-lt"/>
                <a:ea typeface="+mn-ea"/>
                <a:cs typeface="+mn-cs"/>
              </a:rPr>
              <a:t> = Little Falls </a:t>
            </a:r>
            <a:r>
              <a:rPr lang="en-US" sz="1000" kern="1200" dirty="0" err="1">
                <a:solidFill>
                  <a:schemeClr val="tx1"/>
                </a:solidFill>
                <a:effectLst/>
                <a:latin typeface="+mn-lt"/>
                <a:ea typeface="+mn-ea"/>
                <a:cs typeface="+mn-cs"/>
              </a:rPr>
              <a:t>MarketPlace</a:t>
            </a:r>
            <a:r>
              <a:rPr lang="en-US" sz="1000" kern="1200" dirty="0">
                <a:solidFill>
                  <a:schemeClr val="tx1"/>
                </a:solidFill>
                <a:effectLst/>
                <a:latin typeface="+mn-lt"/>
                <a:ea typeface="+mn-ea"/>
                <a:cs typeface="+mn-cs"/>
              </a:rPr>
              <a:t> Facility – underutilized</a:t>
            </a:r>
            <a:r>
              <a:rPr lang="en-US" sz="1000" kern="1200" baseline="0" dirty="0">
                <a:solidFill>
                  <a:schemeClr val="tx1"/>
                </a:solidFill>
                <a:effectLst/>
                <a:latin typeface="+mn-lt"/>
                <a:ea typeface="+mn-ea"/>
                <a:cs typeface="+mn-cs"/>
              </a:rPr>
              <a:t> assets </a:t>
            </a:r>
            <a:endParaRPr lang="en-US" sz="10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a:solidFill>
                  <a:schemeClr val="tx1"/>
                </a:solidFill>
                <a:effectLst/>
                <a:latin typeface="+mn-lt"/>
                <a:ea typeface="+mn-ea"/>
                <a:cs typeface="+mn-cs"/>
              </a:rPr>
              <a:t>Aggregation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a:solidFill>
                  <a:schemeClr val="tx1"/>
                </a:solidFill>
                <a:effectLst/>
                <a:latin typeface="+mn-lt"/>
                <a:ea typeface="+mn-ea"/>
                <a:cs typeface="+mn-cs"/>
              </a:rPr>
              <a:t>Processing facility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a:solidFill>
                  <a:schemeClr val="tx1"/>
                </a:solidFill>
                <a:effectLst/>
                <a:latin typeface="+mn-lt"/>
                <a:ea typeface="+mn-ea"/>
                <a:cs typeface="+mn-cs"/>
              </a:rPr>
              <a:t>Demonstration kitchen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a:solidFill>
                  <a:schemeClr val="tx1"/>
                </a:solidFill>
                <a:effectLst/>
                <a:latin typeface="+mn-lt"/>
                <a:ea typeface="+mn-ea"/>
                <a:cs typeface="+mn-cs"/>
              </a:rPr>
              <a:t>Marketplace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a:solidFill>
                  <a:schemeClr val="tx1"/>
                </a:solidFill>
                <a:effectLst/>
                <a:latin typeface="+mn-lt"/>
                <a:ea typeface="+mn-ea"/>
                <a:cs typeface="+mn-cs"/>
              </a:rPr>
              <a:t>sentence to serve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err="1">
                <a:solidFill>
                  <a:schemeClr val="tx1"/>
                </a:solidFill>
                <a:effectLst/>
                <a:latin typeface="+mn-lt"/>
                <a:ea typeface="+mn-ea"/>
                <a:cs typeface="+mn-cs"/>
              </a:rPr>
              <a:t>Placemaking</a:t>
            </a:r>
            <a:r>
              <a:rPr lang="en-US" sz="1000" kern="1200" baseline="0" dirty="0">
                <a:solidFill>
                  <a:schemeClr val="tx1"/>
                </a:solidFill>
                <a:effectLst/>
                <a:latin typeface="+mn-lt"/>
                <a:ea typeface="+mn-ea"/>
                <a:cs typeface="+mn-cs"/>
              </a:rPr>
              <a:t> ties – DESIGN PARTY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Rural MN CEP, DEED and SBDC all there to help with business TA to GROWERS AND ARTISTS</a:t>
            </a:r>
          </a:p>
          <a:p>
            <a:r>
              <a:rPr lang="en-US" sz="1000" kern="1200" dirty="0">
                <a:solidFill>
                  <a:schemeClr val="tx1"/>
                </a:solidFill>
                <a:effectLst/>
                <a:latin typeface="+mn-lt"/>
                <a:ea typeface="+mn-ea"/>
                <a:cs typeface="+mn-cs"/>
              </a:rPr>
              <a:t>As producers/entrepreneurs adding value to a good or service connected to market demand, and increasing skill and ability in the process.</a:t>
            </a:r>
          </a:p>
          <a:p>
            <a:r>
              <a:rPr lang="en-US" sz="1000" kern="1200" dirty="0">
                <a:solidFill>
                  <a:schemeClr val="tx1"/>
                </a:solidFill>
                <a:effectLst/>
                <a:latin typeface="+mn-lt"/>
                <a:ea typeface="+mn-ea"/>
                <a:cs typeface="+mn-cs"/>
              </a:rPr>
              <a:t>As employees of businesses producing goods or services, or of organizations supporting the effort.</a:t>
            </a:r>
          </a:p>
          <a:p>
            <a:r>
              <a:rPr lang="en-US" sz="1000" kern="1200" dirty="0">
                <a:solidFill>
                  <a:schemeClr val="tx1"/>
                </a:solidFill>
                <a:effectLst/>
                <a:latin typeface="+mn-lt"/>
                <a:ea typeface="+mn-ea"/>
                <a:cs typeface="+mn-cs"/>
              </a:rPr>
              <a:t>As consumers of higher quality/lower‐cost goods or services produced or leveraged by the effort.</a:t>
            </a:r>
          </a:p>
          <a:p>
            <a:r>
              <a:rPr lang="en-US" sz="1000" kern="1200" dirty="0">
                <a:solidFill>
                  <a:schemeClr val="tx1"/>
                </a:solidFill>
                <a:effectLst/>
                <a:latin typeface="+mn-lt"/>
                <a:ea typeface="+mn-ea"/>
                <a:cs typeface="+mn-cs"/>
              </a:rPr>
              <a:t>As investors, owners or co‐owners, gaining, retaining and building wealth that sticks.</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CHERYAL</a:t>
            </a:r>
          </a:p>
          <a:p>
            <a:r>
              <a:rPr lang="en-US" sz="1000" kern="1200" dirty="0">
                <a:solidFill>
                  <a:schemeClr val="tx1"/>
                </a:solidFill>
                <a:effectLst/>
                <a:latin typeface="+mn-lt"/>
                <a:ea typeface="+mn-ea"/>
                <a:cs typeface="+mn-cs"/>
              </a:rPr>
              <a:t>The </a:t>
            </a:r>
            <a:r>
              <a:rPr lang="en-US" sz="1000" u="sng" kern="1200" dirty="0">
                <a:solidFill>
                  <a:schemeClr val="tx1"/>
                </a:solidFill>
                <a:effectLst/>
                <a:latin typeface="+mn-lt"/>
                <a:ea typeface="+mn-ea"/>
                <a:cs typeface="+mn-cs"/>
              </a:rPr>
              <a:t>Kicker</a:t>
            </a:r>
            <a:r>
              <a:rPr lang="en-US" sz="1000" kern="1200" dirty="0">
                <a:solidFill>
                  <a:schemeClr val="tx1"/>
                </a:solidFill>
                <a:effectLst/>
                <a:latin typeface="+mn-lt"/>
                <a:ea typeface="+mn-ea"/>
                <a:cs typeface="+mn-cs"/>
              </a:rPr>
              <a:t>: If you can, draw this contrast: Where do you think these bottom lines would be ABSENT the approach taken in the story? </a:t>
            </a:r>
            <a:r>
              <a:rPr lang="en-US" sz="1000" kern="1200" dirty="0">
                <a:solidFill>
                  <a:srgbClr val="C00000"/>
                </a:solidFill>
                <a:effectLst/>
                <a:latin typeface="+mn-lt"/>
                <a:ea typeface="+mn-ea"/>
                <a:cs typeface="+mn-cs"/>
              </a:rPr>
              <a:t>4‐5 minutes</a:t>
            </a:r>
          </a:p>
          <a:p>
            <a:endParaRPr lang="en-US" sz="1000" kern="1200" dirty="0">
              <a:solidFill>
                <a:srgbClr val="C00000"/>
              </a:solidFill>
              <a:effectLst/>
              <a:latin typeface="+mn-lt"/>
              <a:ea typeface="+mn-ea"/>
              <a:cs typeface="+mn-cs"/>
            </a:endParaRPr>
          </a:p>
          <a:p>
            <a:r>
              <a:rPr lang="en-US" sz="1000" kern="1200" dirty="0">
                <a:solidFill>
                  <a:srgbClr val="C00000"/>
                </a:solidFill>
                <a:effectLst/>
                <a:latin typeface="+mn-lt"/>
                <a:ea typeface="+mn-ea"/>
                <a:cs typeface="+mn-cs"/>
              </a:rPr>
              <a:t>Don’</a:t>
            </a:r>
            <a:r>
              <a:rPr lang="en-US" sz="1000" kern="1200" baseline="0" dirty="0">
                <a:solidFill>
                  <a:srgbClr val="C00000"/>
                </a:solidFill>
                <a:effectLst/>
                <a:latin typeface="+mn-lt"/>
                <a:ea typeface="+mn-ea"/>
                <a:cs typeface="+mn-cs"/>
              </a:rPr>
              <a:t>t spend time on this unless asked:</a:t>
            </a:r>
          </a:p>
          <a:p>
            <a:r>
              <a:rPr lang="en-US" sz="1000" kern="1200" baseline="0" dirty="0">
                <a:solidFill>
                  <a:srgbClr val="C00000"/>
                </a:solidFill>
                <a:effectLst/>
                <a:latin typeface="+mn-lt"/>
                <a:ea typeface="+mn-ea"/>
                <a:cs typeface="+mn-cs"/>
              </a:rPr>
              <a:t>The work would have been done regardless of WW. What WW did was provide a framework for concentration into capitals we might not have spent as much time on.</a:t>
            </a:r>
          </a:p>
          <a:p>
            <a:r>
              <a:rPr lang="en-US" sz="1000" kern="1200" baseline="0" dirty="0">
                <a:solidFill>
                  <a:srgbClr val="C00000"/>
                </a:solidFill>
                <a:effectLst/>
                <a:latin typeface="+mn-lt"/>
                <a:ea typeface="+mn-ea"/>
                <a:cs typeface="+mn-cs"/>
              </a:rPr>
              <a:t>Our intuition was leading us down the right paths to all the capitals, WW provided structure and intention to do what we were doing…..only better.</a:t>
            </a:r>
          </a:p>
          <a:p>
            <a:endParaRPr lang="en-US" sz="1000" kern="1200" baseline="0" dirty="0">
              <a:solidFill>
                <a:srgbClr val="C00000"/>
              </a:solidFill>
              <a:effectLst/>
              <a:latin typeface="+mn-lt"/>
              <a:ea typeface="+mn-ea"/>
              <a:cs typeface="+mn-cs"/>
            </a:endParaRPr>
          </a:p>
          <a:p>
            <a:r>
              <a:rPr lang="en-US" sz="1000" kern="1200" baseline="0" dirty="0">
                <a:solidFill>
                  <a:srgbClr val="C00000"/>
                </a:solidFill>
                <a:effectLst/>
                <a:latin typeface="+mn-lt"/>
                <a:ea typeface="+mn-ea"/>
                <a:cs typeface="+mn-cs"/>
              </a:rPr>
              <a:t>INTUITION = INTENTION</a:t>
            </a:r>
            <a:endParaRPr lang="en-US" sz="1000" kern="1200" dirty="0">
              <a:solidFill>
                <a:srgbClr val="C0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 ___________________________________________</a:t>
            </a:r>
          </a:p>
          <a:p>
            <a:r>
              <a:rPr lang="en-US" sz="1000" b="1" kern="1200" dirty="0">
                <a:solidFill>
                  <a:schemeClr val="tx1"/>
                </a:solidFill>
                <a:effectLst/>
                <a:latin typeface="+mn-lt"/>
                <a:ea typeface="+mn-ea"/>
                <a:cs typeface="+mn-cs"/>
              </a:rPr>
              <a:t>Use this only if we need to</a:t>
            </a:r>
            <a:r>
              <a:rPr lang="en-US" sz="1000" b="1" kern="1200" baseline="0" dirty="0">
                <a:solidFill>
                  <a:schemeClr val="tx1"/>
                </a:solidFill>
                <a:effectLst/>
                <a:latin typeface="+mn-lt"/>
                <a:ea typeface="+mn-ea"/>
                <a:cs typeface="+mn-cs"/>
              </a:rPr>
              <a:t> for questions:</a:t>
            </a:r>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Individual Capital:</a:t>
            </a:r>
            <a:endParaRPr lang="en-US" sz="1000" kern="1200" dirty="0">
              <a:solidFill>
                <a:schemeClr val="tx1"/>
              </a:solidFill>
              <a:effectLst/>
              <a:latin typeface="+mn-lt"/>
              <a:ea typeface="+mn-ea"/>
              <a:cs typeface="+mn-cs"/>
            </a:endParaRPr>
          </a:p>
          <a:p>
            <a:pPr lvl="0"/>
            <a:r>
              <a:rPr lang="en-US" sz="1000" b="1" kern="1200" dirty="0">
                <a:solidFill>
                  <a:schemeClr val="tx1"/>
                </a:solidFill>
                <a:effectLst/>
                <a:latin typeface="+mn-lt"/>
                <a:ea typeface="+mn-ea"/>
                <a:cs typeface="+mn-cs"/>
              </a:rPr>
              <a:t>Sentence to Serve</a:t>
            </a:r>
            <a:r>
              <a:rPr lang="en-US" sz="1000" kern="1200" dirty="0">
                <a:solidFill>
                  <a:schemeClr val="tx1"/>
                </a:solidFill>
                <a:effectLst/>
                <a:latin typeface="+mn-lt"/>
                <a:ea typeface="+mn-ea"/>
                <a:cs typeface="+mn-cs"/>
              </a:rPr>
              <a:t> = New Skills and Improved Psychic Energy (giving back to the community in a positive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Growers</a:t>
            </a:r>
            <a:r>
              <a:rPr lang="en-US" sz="1000" kern="1200" dirty="0">
                <a:solidFill>
                  <a:schemeClr val="tx1"/>
                </a:solidFill>
                <a:effectLst/>
                <a:latin typeface="+mn-lt"/>
                <a:ea typeface="+mn-ea"/>
                <a:cs typeface="+mn-cs"/>
              </a:rPr>
              <a:t> = New Sustainable Ag &amp; marketing skills exhibited. # of growers participating in education (business or growing)</a:t>
            </a:r>
            <a:r>
              <a:rPr lang="en-US" sz="1000" baseline="0" dirty="0"/>
              <a:t> Grower education: GAP, Post Harvest Handling, Business </a:t>
            </a:r>
            <a:endParaRPr lang="en-US" sz="1000" kern="1200" dirty="0">
              <a:solidFill>
                <a:schemeClr val="tx1"/>
              </a:solidFill>
              <a:effectLst/>
              <a:latin typeface="+mn-lt"/>
              <a:ea typeface="+mn-ea"/>
              <a:cs typeface="+mn-cs"/>
            </a:endParaRPr>
          </a:p>
          <a:p>
            <a:pPr lvl="0"/>
            <a:r>
              <a:rPr lang="en-US" sz="1000" b="1" kern="1200" dirty="0">
                <a:solidFill>
                  <a:schemeClr val="tx1"/>
                </a:solidFill>
                <a:effectLst/>
                <a:latin typeface="+mn-lt"/>
                <a:ea typeface="+mn-ea"/>
                <a:cs typeface="+mn-cs"/>
              </a:rPr>
              <a:t>Consumers</a:t>
            </a:r>
            <a:r>
              <a:rPr lang="en-US" sz="1000" kern="1200" dirty="0">
                <a:solidFill>
                  <a:schemeClr val="tx1"/>
                </a:solidFill>
                <a:effectLst/>
                <a:latin typeface="+mn-lt"/>
                <a:ea typeface="+mn-ea"/>
                <a:cs typeface="+mn-cs"/>
              </a:rPr>
              <a:t> = Improved Psychic Energy – helping to sustain local growers; Increased Skills in preparing healthy foods</a:t>
            </a:r>
          </a:p>
          <a:p>
            <a:pPr lvl="0"/>
            <a:r>
              <a:rPr lang="en-US" sz="1000" kern="1200" dirty="0">
                <a:solidFill>
                  <a:schemeClr val="tx1"/>
                </a:solidFill>
                <a:effectLst/>
                <a:latin typeface="+mn-lt"/>
                <a:ea typeface="+mn-ea"/>
                <a:cs typeface="+mn-cs"/>
              </a:rPr>
              <a:t>(Choose Health) </a:t>
            </a:r>
            <a:r>
              <a:rPr lang="en-US" sz="1000" b="1" kern="1200" dirty="0">
                <a:solidFill>
                  <a:schemeClr val="tx1"/>
                </a:solidFill>
                <a:effectLst/>
                <a:latin typeface="+mn-lt"/>
                <a:ea typeface="+mn-ea"/>
                <a:cs typeface="+mn-cs"/>
              </a:rPr>
              <a:t>Food Insecure Families</a:t>
            </a:r>
            <a:r>
              <a:rPr lang="en-US" sz="1000" kern="1200" dirty="0">
                <a:solidFill>
                  <a:schemeClr val="tx1"/>
                </a:solidFill>
                <a:effectLst/>
                <a:latin typeface="+mn-lt"/>
                <a:ea typeface="+mn-ea"/>
                <a:cs typeface="+mn-cs"/>
              </a:rPr>
              <a:t> = Improved Psychic Energy, Increased Skills in preparing Healthy Foods; Improved County Health Care rankings, # of people who attend the nutrition/cooking public demonstrations</a:t>
            </a:r>
          </a:p>
          <a:p>
            <a:r>
              <a:rPr lang="en-US" sz="1000" b="1" kern="120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Natural Capital:</a:t>
            </a:r>
            <a:endParaRPr lang="en-US" sz="1000" kern="1200" dirty="0">
              <a:solidFill>
                <a:schemeClr val="tx1"/>
              </a:solidFill>
              <a:effectLst/>
              <a:latin typeface="+mn-lt"/>
              <a:ea typeface="+mn-ea"/>
              <a:cs typeface="+mn-cs"/>
            </a:endParaRPr>
          </a:p>
          <a:p>
            <a:pPr lvl="0"/>
            <a:r>
              <a:rPr lang="en-US" sz="1000" b="1" kern="1200" dirty="0">
                <a:solidFill>
                  <a:schemeClr val="tx1"/>
                </a:solidFill>
                <a:effectLst/>
                <a:latin typeface="+mn-lt"/>
                <a:ea typeface="+mn-ea"/>
                <a:cs typeface="+mn-cs"/>
              </a:rPr>
              <a:t>Infill of existing building</a:t>
            </a:r>
            <a:r>
              <a:rPr lang="en-US" sz="1000" kern="1200" dirty="0">
                <a:solidFill>
                  <a:schemeClr val="tx1"/>
                </a:solidFill>
                <a:effectLst/>
                <a:latin typeface="+mn-lt"/>
                <a:ea typeface="+mn-ea"/>
                <a:cs typeface="+mn-cs"/>
              </a:rPr>
              <a:t> thereby retaining unimpaired environmental assets (e.g. we didn’t tear up green space/</a:t>
            </a:r>
            <a:r>
              <a:rPr lang="en-US" sz="1000" kern="1200" dirty="0" err="1">
                <a:solidFill>
                  <a:schemeClr val="tx1"/>
                </a:solidFill>
                <a:effectLst/>
                <a:latin typeface="+mn-lt"/>
                <a:ea typeface="+mn-ea"/>
                <a:cs typeface="+mn-cs"/>
              </a:rPr>
              <a:t>ag</a:t>
            </a:r>
            <a:r>
              <a:rPr lang="en-US" sz="1000" kern="1200" dirty="0">
                <a:solidFill>
                  <a:schemeClr val="tx1"/>
                </a:solidFill>
                <a:effectLst/>
                <a:latin typeface="+mn-lt"/>
                <a:ea typeface="+mn-ea"/>
                <a:cs typeface="+mn-cs"/>
              </a:rPr>
              <a:t> land to build a new building, we used an existing one and repurposed it for this new use).</a:t>
            </a:r>
          </a:p>
          <a:p>
            <a:pPr lvl="0"/>
            <a:r>
              <a:rPr lang="en-US" sz="1000" b="1" kern="1200" dirty="0">
                <a:solidFill>
                  <a:schemeClr val="tx1"/>
                </a:solidFill>
                <a:effectLst/>
                <a:latin typeface="+mn-lt"/>
                <a:ea typeface="+mn-ea"/>
                <a:cs typeface="+mn-cs"/>
              </a:rPr>
              <a:t>Retaining Ag Land –  # Pounds Gleaned </a:t>
            </a:r>
            <a:r>
              <a:rPr lang="en-US" sz="1000" kern="1200" dirty="0">
                <a:solidFill>
                  <a:schemeClr val="tx1"/>
                </a:solidFill>
                <a:effectLst/>
                <a:latin typeface="+mn-lt"/>
                <a:ea typeface="+mn-ea"/>
                <a:cs typeface="+mn-cs"/>
              </a:rPr>
              <a:t>– Ag rescue for CACFP </a:t>
            </a:r>
            <a:r>
              <a:rPr lang="en-US" sz="1000" kern="1200" dirty="0" err="1">
                <a:solidFill>
                  <a:schemeClr val="tx1"/>
                </a:solidFill>
                <a:effectLst/>
                <a:latin typeface="+mn-lt"/>
                <a:ea typeface="+mn-ea"/>
                <a:cs typeface="+mn-cs"/>
              </a:rPr>
              <a:t>AT-Risk</a:t>
            </a:r>
            <a:r>
              <a:rPr lang="en-US" sz="1000" kern="1200" dirty="0">
                <a:solidFill>
                  <a:schemeClr val="tx1"/>
                </a:solidFill>
                <a:effectLst/>
                <a:latin typeface="+mn-lt"/>
                <a:ea typeface="+mn-ea"/>
                <a:cs typeface="+mn-cs"/>
              </a:rPr>
              <a:t> and Choose Health CSA’s</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Cultural Capital:</a:t>
            </a:r>
            <a:endParaRPr lang="en-US" sz="1000" kern="1200" dirty="0">
              <a:solidFill>
                <a:schemeClr val="tx1"/>
              </a:solidFill>
              <a:effectLst/>
              <a:latin typeface="+mn-lt"/>
              <a:ea typeface="+mn-ea"/>
              <a:cs typeface="+mn-cs"/>
            </a:endParaRPr>
          </a:p>
          <a:p>
            <a:pPr lvl="0"/>
            <a:r>
              <a:rPr lang="en-US" sz="1000" kern="1200" dirty="0">
                <a:solidFill>
                  <a:schemeClr val="tx1"/>
                </a:solidFill>
                <a:effectLst/>
                <a:latin typeface="+mn-lt"/>
                <a:ea typeface="+mn-ea"/>
                <a:cs typeface="+mn-cs"/>
              </a:rPr>
              <a:t>Resilient Region Theme Champions:</a:t>
            </a:r>
          </a:p>
          <a:p>
            <a:pPr lvl="1"/>
            <a:r>
              <a:rPr lang="en-US" sz="1000" kern="1200" dirty="0">
                <a:solidFill>
                  <a:schemeClr val="tx1"/>
                </a:solidFill>
                <a:effectLst/>
                <a:latin typeface="+mn-lt"/>
                <a:ea typeface="+mn-ea"/>
                <a:cs typeface="+mn-cs"/>
              </a:rPr>
              <a:t>Move from working in silos to working cross discipline, </a:t>
            </a:r>
          </a:p>
          <a:p>
            <a:pPr lvl="1"/>
            <a:r>
              <a:rPr lang="en-US" sz="1000" kern="1200" dirty="0">
                <a:solidFill>
                  <a:schemeClr val="tx1"/>
                </a:solidFill>
                <a:effectLst/>
                <a:latin typeface="+mn-lt"/>
                <a:ea typeface="+mn-ea"/>
                <a:cs typeface="+mn-cs"/>
              </a:rPr>
              <a:t>Developing new norms - way of operation = inclusive; </a:t>
            </a:r>
          </a:p>
          <a:p>
            <a:pPr lvl="1"/>
            <a:r>
              <a:rPr lang="en-US" sz="1000" kern="1200" dirty="0">
                <a:solidFill>
                  <a:schemeClr val="tx1"/>
                </a:solidFill>
                <a:effectLst/>
                <a:latin typeface="+mn-lt"/>
                <a:ea typeface="+mn-ea"/>
                <a:cs typeface="+mn-cs"/>
              </a:rPr>
              <a:t>Developing new language = sustainability &amp; resiliency etc.</a:t>
            </a:r>
          </a:p>
          <a:p>
            <a:pPr lvl="0"/>
            <a:endParaRPr lang="en-US" sz="1000" kern="1200" dirty="0">
              <a:solidFill>
                <a:schemeClr val="tx1"/>
              </a:solidFill>
              <a:effectLst/>
              <a:latin typeface="+mn-lt"/>
              <a:ea typeface="+mn-ea"/>
              <a:cs typeface="+mn-cs"/>
            </a:endParaRPr>
          </a:p>
          <a:p>
            <a:pPr lvl="0"/>
            <a:r>
              <a:rPr lang="en-US" sz="1000" kern="1200" dirty="0">
                <a:solidFill>
                  <a:schemeClr val="tx1"/>
                </a:solidFill>
                <a:effectLst/>
                <a:latin typeface="+mn-lt"/>
                <a:ea typeface="+mn-ea"/>
                <a:cs typeface="+mn-cs"/>
              </a:rPr>
              <a:t>Little Falls </a:t>
            </a:r>
            <a:r>
              <a:rPr lang="en-US" sz="1000" kern="1200" dirty="0" err="1">
                <a:solidFill>
                  <a:schemeClr val="tx1"/>
                </a:solidFill>
                <a:effectLst/>
                <a:latin typeface="+mn-lt"/>
                <a:ea typeface="+mn-ea"/>
                <a:cs typeface="+mn-cs"/>
              </a:rPr>
              <a:t>MarketPlace</a:t>
            </a:r>
            <a:r>
              <a:rPr lang="en-US" sz="1000" kern="1200" dirty="0">
                <a:solidFill>
                  <a:schemeClr val="tx1"/>
                </a:solidFill>
                <a:effectLst/>
                <a:latin typeface="+mn-lt"/>
                <a:ea typeface="+mn-ea"/>
                <a:cs typeface="+mn-cs"/>
              </a:rPr>
              <a:t>:</a:t>
            </a:r>
          </a:p>
          <a:p>
            <a:pPr lvl="1"/>
            <a:r>
              <a:rPr lang="en-US" sz="1000" kern="1200" dirty="0">
                <a:solidFill>
                  <a:schemeClr val="tx1"/>
                </a:solidFill>
                <a:effectLst/>
                <a:latin typeface="+mn-lt"/>
                <a:ea typeface="+mn-ea"/>
                <a:cs typeface="+mn-cs"/>
              </a:rPr>
              <a:t>Safe/fun/honoring gathering place for all cultures</a:t>
            </a:r>
          </a:p>
          <a:p>
            <a:pPr lvl="1"/>
            <a:r>
              <a:rPr lang="en-US" sz="1000" kern="1200" dirty="0">
                <a:solidFill>
                  <a:schemeClr val="tx1"/>
                </a:solidFill>
                <a:effectLst/>
                <a:latin typeface="+mn-lt"/>
                <a:ea typeface="+mn-ea"/>
                <a:cs typeface="+mn-cs"/>
              </a:rPr>
              <a:t># of people who attend the marketplace</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How has it served (or is it serving) to build stronger local ownership, control or influence over those capitals?</a:t>
            </a:r>
          </a:p>
          <a:p>
            <a:r>
              <a:rPr lang="en-US" sz="1000" kern="1200" dirty="0">
                <a:solidFill>
                  <a:schemeClr val="tx1"/>
                </a:solidFill>
                <a:effectLst/>
                <a:latin typeface="+mn-lt"/>
                <a:ea typeface="+mn-ea"/>
                <a:cs typeface="+mn-cs"/>
              </a:rPr>
              <a:t>How has the overall effort included people, places or firms on the economic margins in your region in the action – and improved their livelihoods?</a:t>
            </a:r>
          </a:p>
          <a:p>
            <a:r>
              <a:rPr lang="en-US" sz="1000" kern="1200" dirty="0">
                <a:solidFill>
                  <a:schemeClr val="tx1"/>
                </a:solidFill>
                <a:effectLst/>
                <a:latin typeface="+mn-lt"/>
                <a:ea typeface="+mn-ea"/>
                <a:cs typeface="+mn-cs"/>
              </a:rPr>
              <a:t>____________________________________________</a:t>
            </a:r>
          </a:p>
        </p:txBody>
      </p:sp>
      <p:sp>
        <p:nvSpPr>
          <p:cNvPr id="4" name="Slide Number Placeholder 3"/>
          <p:cNvSpPr>
            <a:spLocks noGrp="1"/>
          </p:cNvSpPr>
          <p:nvPr>
            <p:ph type="sldNum" sz="quarter" idx="10"/>
          </p:nvPr>
        </p:nvSpPr>
        <p:spPr/>
        <p:txBody>
          <a:bodyPr/>
          <a:lstStyle/>
          <a:p>
            <a:fld id="{61BC39E4-FFCB-4E06-A356-B69380DCCE8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2171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ARLENE – </a:t>
            </a:r>
            <a:r>
              <a:rPr lang="en-US" sz="1000" b="0" dirty="0"/>
              <a:t>in</a:t>
            </a:r>
            <a:r>
              <a:rPr lang="en-US" sz="1000" b="0" baseline="0" dirty="0"/>
              <a:t> 2 seconds go over the projects listed on the slide and discuss partners.</a:t>
            </a:r>
            <a:endParaRPr lang="en-US" sz="1000" b="1" dirty="0"/>
          </a:p>
          <a:p>
            <a:endParaRPr lang="en-US" sz="1000" b="1" dirty="0"/>
          </a:p>
          <a:p>
            <a:r>
              <a:rPr lang="en-US" sz="1000" b="1" dirty="0"/>
              <a:t>USE</a:t>
            </a:r>
            <a:r>
              <a:rPr lang="en-US" sz="1000" b="1" baseline="0" dirty="0"/>
              <a:t> THIS TEXT FOR REFERENCE OF QUESTIONS ONLY:</a:t>
            </a:r>
            <a:endParaRPr lang="en-US" sz="1000" b="1" dirty="0"/>
          </a:p>
          <a:p>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Intellectual Capital</a:t>
            </a:r>
            <a:r>
              <a:rPr lang="en-US" sz="1000" kern="1200" dirty="0">
                <a:solidFill>
                  <a:schemeClr val="tx1"/>
                </a:solidFill>
                <a:effectLst/>
                <a:latin typeface="+mn-lt"/>
                <a:ea typeface="+mn-ea"/>
                <a:cs typeface="+mn-cs"/>
              </a:rPr>
              <a:t> = </a:t>
            </a:r>
            <a:r>
              <a:rPr lang="en-US" sz="1000" b="1" kern="1200" dirty="0">
                <a:solidFill>
                  <a:schemeClr val="tx1"/>
                </a:solidFill>
                <a:effectLst/>
                <a:latin typeface="+mn-lt"/>
                <a:ea typeface="+mn-ea"/>
                <a:cs typeface="+mn-cs"/>
              </a:rPr>
              <a:t>New Spin Off Strategies</a:t>
            </a:r>
            <a:r>
              <a:rPr lang="en-US" sz="1000" kern="1200" dirty="0">
                <a:solidFill>
                  <a:schemeClr val="tx1"/>
                </a:solidFill>
                <a:effectLst/>
                <a:latin typeface="+mn-lt"/>
                <a:ea typeface="+mn-ea"/>
                <a:cs typeface="+mn-cs"/>
              </a:rPr>
              <a:t> to build a sustainable community (Choose Health, Connectivity/ecommerce, etc.) How we incorporate our </a:t>
            </a:r>
            <a:r>
              <a:rPr lang="en-US" sz="1000" kern="1200" dirty="0" err="1">
                <a:solidFill>
                  <a:schemeClr val="tx1"/>
                </a:solidFill>
                <a:effectLst/>
                <a:latin typeface="+mn-lt"/>
                <a:ea typeface="+mn-ea"/>
                <a:cs typeface="+mn-cs"/>
              </a:rPr>
              <a:t>placemaking</a:t>
            </a:r>
            <a:r>
              <a:rPr lang="en-US" sz="1000" kern="1200" dirty="0">
                <a:solidFill>
                  <a:schemeClr val="tx1"/>
                </a:solidFill>
                <a:effectLst/>
                <a:latin typeface="+mn-lt"/>
                <a:ea typeface="+mn-ea"/>
                <a:cs typeface="+mn-cs"/>
              </a:rPr>
              <a:t> goals into the Local Foods Value Chain goals (culinary art with mental health). How many changes made to our evaluation process! Biodiesel food truck W/CLC.</a:t>
            </a:r>
          </a:p>
          <a:p>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Social Capital:</a:t>
            </a:r>
            <a:r>
              <a:rPr lang="en-US" sz="1000" kern="1200" dirty="0">
                <a:solidFill>
                  <a:schemeClr val="tx1"/>
                </a:solidFill>
                <a:effectLst/>
                <a:latin typeface="+mn-lt"/>
                <a:ea typeface="+mn-ea"/>
                <a:cs typeface="+mn-cs"/>
              </a:rPr>
              <a:t> Many networks: Resilient Region Champions, Local Foods Partners, Growers, Artist/Grower </a:t>
            </a:r>
            <a:r>
              <a:rPr lang="en-US" sz="1000" kern="1200" dirty="0" err="1">
                <a:solidFill>
                  <a:schemeClr val="tx1"/>
                </a:solidFill>
                <a:effectLst/>
                <a:latin typeface="+mn-lt"/>
                <a:ea typeface="+mn-ea"/>
                <a:cs typeface="+mn-cs"/>
              </a:rPr>
              <a:t>placemaking</a:t>
            </a:r>
            <a:r>
              <a:rPr lang="en-US" sz="1000" kern="1200" dirty="0">
                <a:solidFill>
                  <a:schemeClr val="tx1"/>
                </a:solidFill>
                <a:effectLst/>
                <a:latin typeface="+mn-lt"/>
                <a:ea typeface="+mn-ea"/>
                <a:cs typeface="+mn-cs"/>
              </a:rPr>
              <a:t> consortiums, Food Funders network, MN Food Charter network, # of growers selling through SPROUT food hub (network)- etc.</a:t>
            </a:r>
          </a:p>
          <a:p>
            <a:endParaRPr lang="en-US" sz="1000" dirty="0"/>
          </a:p>
        </p:txBody>
      </p:sp>
      <p:sp>
        <p:nvSpPr>
          <p:cNvPr id="4" name="Slide Number Placeholder 3"/>
          <p:cNvSpPr>
            <a:spLocks noGrp="1"/>
          </p:cNvSpPr>
          <p:nvPr>
            <p:ph type="sldNum" sz="quarter" idx="10"/>
          </p:nvPr>
        </p:nvSpPr>
        <p:spPr/>
        <p:txBody>
          <a:bodyPr/>
          <a:lstStyle/>
          <a:p>
            <a:fld id="{61BC39E4-FFCB-4E06-A356-B69380DCCE8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311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7.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6628FD-E834-4F5A-A643-6411DAFAF41D}"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346982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6628FD-E834-4F5A-A643-6411DAFAF41D}"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859403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6628FD-E834-4F5A-A643-6411DAFAF41D}"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1673006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8"/>
          <p:cNvSpPr>
            <a:spLocks noChangeArrowheads="1"/>
          </p:cNvSpPr>
          <p:nvPr userDrawn="1">
            <p:custDataLst>
              <p:tags r:id="rId1"/>
            </p:custDataLst>
          </p:nvPr>
        </p:nvSpPr>
        <p:spPr bwMode="gray">
          <a:xfrm>
            <a:off x="0" y="5060953"/>
            <a:ext cx="9142488" cy="1800225"/>
          </a:xfrm>
          <a:prstGeom prst="rect">
            <a:avLst/>
          </a:prstGeom>
          <a:solidFill>
            <a:srgbClr val="177B57"/>
          </a:solidFill>
          <a:ln w="9525" algn="ctr">
            <a:noFill/>
            <a:miter lim="800000"/>
            <a:headEnd/>
            <a:tailEnd/>
          </a:ln>
          <a:effectLst/>
        </p:spPr>
        <p:txBody>
          <a:bodyPr wrap="none" lIns="79361" tIns="39680" rIns="79361" bIns="39680" anchor="ctr"/>
          <a:lstStyle/>
          <a:p>
            <a:pPr defTabSz="793608">
              <a:defRPr/>
            </a:pPr>
            <a:endParaRPr lang="en-US" sz="1600">
              <a:solidFill>
                <a:srgbClr val="000000"/>
              </a:solidFill>
            </a:endParaRPr>
          </a:p>
        </p:txBody>
      </p:sp>
      <p:pic>
        <p:nvPicPr>
          <p:cNvPr id="4" name="Picture 148" descr="BCG_Monogram_RGB"/>
          <p:cNvPicPr>
            <a:picLocks noChangeAspect="1" noChangeArrowheads="1"/>
          </p:cNvPicPr>
          <p:nvPr userDrawn="1"/>
        </p:nvPicPr>
        <p:blipFill>
          <a:blip r:embed="rId3" cstate="screen"/>
          <a:srcRect/>
          <a:stretch>
            <a:fillRect/>
          </a:stretch>
        </p:blipFill>
        <p:spPr bwMode="auto">
          <a:xfrm>
            <a:off x="604662" y="644527"/>
            <a:ext cx="1541888" cy="673100"/>
          </a:xfrm>
          <a:prstGeom prst="rect">
            <a:avLst/>
          </a:prstGeom>
          <a:noFill/>
          <a:ln w="9525">
            <a:noFill/>
            <a:miter lim="800000"/>
            <a:headEnd/>
            <a:tailEnd/>
          </a:ln>
        </p:spPr>
      </p:pic>
      <p:sp>
        <p:nvSpPr>
          <p:cNvPr id="8" name="Text Placeholder 7"/>
          <p:cNvSpPr>
            <a:spLocks noGrp="1"/>
          </p:cNvSpPr>
          <p:nvPr>
            <p:ph type="body" sz="quarter" idx="10" hasCustomPrompt="1"/>
          </p:nvPr>
        </p:nvSpPr>
        <p:spPr>
          <a:xfrm>
            <a:off x="7017948" y="658800"/>
            <a:ext cx="1541162" cy="667512"/>
          </a:xfrm>
        </p:spPr>
        <p:txBody>
          <a:bodyPr lIns="78111" tIns="78111" rIns="78111" bIns="78111" anchor="ctr"/>
          <a:lstStyle>
            <a:lvl1pPr algn="ctr">
              <a:defRPr sz="1200" b="0">
                <a:solidFill>
                  <a:srgbClr val="808080"/>
                </a:solidFill>
                <a:latin typeface="Arial" pitchFamily="34" charset="0"/>
                <a:cs typeface="Arial" pitchFamily="34" charset="0"/>
              </a:defRPr>
            </a:lvl1pPr>
            <a:lvl5pPr>
              <a:defRPr/>
            </a:lvl5pPr>
          </a:lstStyle>
          <a:p>
            <a:pPr lvl="0"/>
            <a:r>
              <a:rPr lang="en-US"/>
              <a:t>Placeholder for client logo</a:t>
            </a:r>
            <a:endParaRPr lang="en-US" dirty="0"/>
          </a:p>
        </p:txBody>
      </p:sp>
      <p:pic>
        <p:nvPicPr>
          <p:cNvPr id="6" name="Picture 1"/>
          <p:cNvPicPr>
            <a:picLocks noChangeAspect="1" noChangeArrowheads="1"/>
          </p:cNvPicPr>
          <p:nvPr userDrawn="1"/>
        </p:nvPicPr>
        <p:blipFill>
          <a:blip r:embed="rId4" cstate="screen"/>
          <a:srcRect/>
          <a:stretch>
            <a:fillRect/>
          </a:stretch>
        </p:blipFill>
        <p:spPr bwMode="auto">
          <a:xfrm>
            <a:off x="2569440" y="5819777"/>
            <a:ext cx="4039141" cy="258763"/>
          </a:xfrm>
          <a:prstGeom prst="rect">
            <a:avLst/>
          </a:prstGeom>
          <a:noFill/>
          <a:ln w="9525">
            <a:noFill/>
            <a:miter lim="800000"/>
            <a:headEnd/>
            <a:tailEnd/>
          </a:ln>
          <a:effectLst/>
        </p:spPr>
      </p:pic>
      <p:pic>
        <p:nvPicPr>
          <p:cNvPr id="7" name="Picture 6" descr="bcg_anniversary_logo_white_on_transparent_rgb.png"/>
          <p:cNvPicPr>
            <a:picLocks noChangeAspect="1"/>
          </p:cNvPicPr>
          <p:nvPr userDrawn="1"/>
        </p:nvPicPr>
        <p:blipFill>
          <a:blip r:embed="rId5" cstate="screen"/>
          <a:stretch>
            <a:fillRect/>
          </a:stretch>
        </p:blipFill>
        <p:spPr>
          <a:xfrm>
            <a:off x="7541613" y="5544000"/>
            <a:ext cx="1065065" cy="727200"/>
          </a:xfrm>
          <a:prstGeom prst="rect">
            <a:avLst/>
          </a:prstGeom>
        </p:spPr>
      </p:pic>
    </p:spTree>
    <p:extLst>
      <p:ext uri="{BB962C8B-B14F-4D97-AF65-F5344CB8AC3E}">
        <p14:creationId xmlns:p14="http://schemas.microsoft.com/office/powerpoint/2010/main" val="2843815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5359" y="1508760"/>
            <a:ext cx="8271775" cy="4617720"/>
          </a:xfrm>
        </p:spPr>
        <p:txBody>
          <a:bodyPr/>
          <a:lstStyle>
            <a:lvl1pPr>
              <a:spcBef>
                <a:spcPts val="333"/>
              </a:spcBef>
              <a:defRPr/>
            </a:lvl1pPr>
            <a:lvl2pPr marL="396804" indent="-199964">
              <a:spcBef>
                <a:spcPts val="333"/>
              </a:spcBef>
              <a:defRPr/>
            </a:lvl2pPr>
            <a:lvl3pPr marL="793608" indent="-199964">
              <a:spcBef>
                <a:spcPts val="333"/>
              </a:spcBef>
              <a:defRPr/>
            </a:lvl3pPr>
            <a:lvl4pPr marL="1193536" indent="-203089">
              <a:spcBef>
                <a:spcPts val="333"/>
              </a:spcBef>
              <a:defRPr/>
            </a:lvl4pPr>
            <a:lvl5pPr marL="1787180" indent="-199964">
              <a:spcBef>
                <a:spcPts val="333"/>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0114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5359" y="1508760"/>
            <a:ext cx="8271775" cy="4617720"/>
          </a:xfrm>
        </p:spPr>
        <p:txBody>
          <a:bodyPr lIns="0" tIns="0" rIns="0" bIns="0"/>
          <a:lstStyle>
            <a:lvl1pPr marL="0" indent="-149973">
              <a:spcBef>
                <a:spcPts val="333"/>
              </a:spcBef>
              <a:buClr>
                <a:schemeClr val="tx2"/>
              </a:buClr>
              <a:buFont typeface="Arial" pitchFamily="34" charset="0"/>
              <a:buChar char="•"/>
              <a:defRPr b="0"/>
            </a:lvl1pPr>
            <a:lvl2pPr marL="540528" indent="-187466">
              <a:buFont typeface="Arial" pitchFamily="34" charset="0"/>
              <a:buChar char="–"/>
              <a:defRPr/>
            </a:lvl2pPr>
            <a:lvl3pPr marL="937332" indent="-199964">
              <a:spcBef>
                <a:spcPts val="333"/>
              </a:spcBef>
              <a:defRPr/>
            </a:lvl3pPr>
            <a:lvl4pPr marL="1340385" indent="-199964">
              <a:spcBef>
                <a:spcPts val="333"/>
              </a:spcBef>
              <a:defRPr/>
            </a:lvl4pPr>
            <a:lvl5pPr marL="1787180" indent="-199964">
              <a:spcBef>
                <a:spcPts val="333"/>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336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280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221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216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24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2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6628FD-E834-4F5A-A643-6411DAFAF41D}"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4291373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80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91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806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134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1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5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55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15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858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Brown)">
    <p:spTree>
      <p:nvGrpSpPr>
        <p:cNvPr id="1" name=""/>
        <p:cNvGrpSpPr/>
        <p:nvPr/>
      </p:nvGrpSpPr>
      <p:grpSpPr>
        <a:xfrm>
          <a:off x="0" y="0"/>
          <a:ext cx="0" cy="0"/>
          <a:chOff x="0" y="0"/>
          <a:chExt cx="0" cy="0"/>
        </a:xfrm>
      </p:grpSpPr>
      <p:sp>
        <p:nvSpPr>
          <p:cNvPr id="6" name="Rectangle 5"/>
          <p:cNvSpPr/>
          <p:nvPr userDrawn="1"/>
        </p:nvSpPr>
        <p:spPr>
          <a:xfrm>
            <a:off x="152402" y="177800"/>
            <a:ext cx="8839199" cy="6588797"/>
          </a:xfrm>
          <a:prstGeom prst="rect">
            <a:avLst/>
          </a:prstGeom>
          <a:solidFill>
            <a:schemeClr val="accent6">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5"/>
            <a:endParaRPr lang="en-US">
              <a:solidFill>
                <a:prstClr val="white"/>
              </a:solidFill>
            </a:endParaRPr>
          </a:p>
        </p:txBody>
      </p:sp>
      <p:sp>
        <p:nvSpPr>
          <p:cNvPr id="8" name="Rectangle 7"/>
          <p:cNvSpPr/>
          <p:nvPr userDrawn="1"/>
        </p:nvSpPr>
        <p:spPr>
          <a:xfrm>
            <a:off x="228601" y="279400"/>
            <a:ext cx="8686800" cy="1117600"/>
          </a:xfrm>
          <a:prstGeom prst="rect">
            <a:avLst/>
          </a:prstGeom>
          <a:solidFill>
            <a:srgbClr val="F2672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5"/>
            <a:endParaRPr lang="en-US">
              <a:solidFill>
                <a:prstClr val="white"/>
              </a:solidFill>
            </a:endParaRPr>
          </a:p>
        </p:txBody>
      </p:sp>
      <p:sp>
        <p:nvSpPr>
          <p:cNvPr id="2" name="Title 1"/>
          <p:cNvSpPr>
            <a:spLocks noGrp="1"/>
          </p:cNvSpPr>
          <p:nvPr>
            <p:ph type="title"/>
          </p:nvPr>
        </p:nvSpPr>
        <p:spPr>
          <a:xfrm>
            <a:off x="228601" y="275167"/>
            <a:ext cx="8686800" cy="1143000"/>
          </a:xfrm>
          <a:prstGeom prst="rect">
            <a:avLst/>
          </a:prstGeom>
        </p:spPr>
        <p:txBody>
          <a:bodyPr lIns="91432" tIns="45716" rIns="91432" bIns="45716" anchor="ctr"/>
          <a:lstStyle>
            <a:lvl1pPr algn="l">
              <a:defRPr sz="3200" b="1">
                <a:solidFill>
                  <a:schemeClr val="bg1"/>
                </a:solidFill>
                <a:latin typeface="Gotham Medium" pitchFamily="50" charset="0"/>
                <a:cs typeface="Gotham Medium" pitchFamily="50" charset="0"/>
              </a:defRPr>
            </a:lvl1pPr>
          </a:lstStyle>
          <a:p>
            <a:r>
              <a:rPr lang="en-US" dirty="0"/>
              <a:t>Click to edit Master title style</a:t>
            </a:r>
          </a:p>
        </p:txBody>
      </p:sp>
      <p:sp>
        <p:nvSpPr>
          <p:cNvPr id="3" name="Content Placeholder 2"/>
          <p:cNvSpPr>
            <a:spLocks noGrp="1"/>
          </p:cNvSpPr>
          <p:nvPr>
            <p:ph idx="1"/>
          </p:nvPr>
        </p:nvSpPr>
        <p:spPr>
          <a:xfrm>
            <a:off x="228601" y="1600200"/>
            <a:ext cx="8686800" cy="4673600"/>
          </a:xfrm>
          <a:prstGeom prst="rect">
            <a:avLst/>
          </a:prstGeom>
        </p:spPr>
        <p:txBody>
          <a:bodyPr lIns="91432" tIns="45716" rIns="91432" bIns="45716"/>
          <a:lstStyle>
            <a:lvl1pPr>
              <a:defRPr sz="2000">
                <a:solidFill>
                  <a:schemeClr val="tx1"/>
                </a:solidFill>
                <a:latin typeface="Gotham Medium" pitchFamily="50" charset="0"/>
                <a:cs typeface="Gotham Medium" pitchFamily="50" charset="0"/>
              </a:defRPr>
            </a:lvl1pPr>
            <a:lvl2pPr>
              <a:defRPr sz="1800">
                <a:solidFill>
                  <a:schemeClr val="tx1"/>
                </a:solidFill>
                <a:latin typeface="Gotham Medium" pitchFamily="50" charset="0"/>
                <a:cs typeface="Gotham Medium" pitchFamily="50" charset="0"/>
              </a:defRPr>
            </a:lvl2pPr>
            <a:lvl3pPr>
              <a:defRPr sz="1600">
                <a:solidFill>
                  <a:schemeClr val="tx1"/>
                </a:solidFill>
                <a:latin typeface="Gotham Medium" pitchFamily="50" charset="0"/>
                <a:cs typeface="Gotham Medium" pitchFamily="50" charset="0"/>
              </a:defRPr>
            </a:lvl3pPr>
            <a:lvl4pPr>
              <a:defRPr sz="1600">
                <a:solidFill>
                  <a:schemeClr val="tx1"/>
                </a:solidFill>
                <a:latin typeface="Gotham Medium" pitchFamily="50" charset="0"/>
                <a:cs typeface="Gotham Medium" pitchFamily="50" charset="0"/>
              </a:defRPr>
            </a:lvl4pPr>
            <a:lvl5pPr>
              <a:defRPr sz="1600">
                <a:solidFill>
                  <a:schemeClr val="tx1"/>
                </a:solidFill>
                <a:latin typeface="Gotham Medium" pitchFamily="50" charset="0"/>
                <a:cs typeface="Gotham Medium"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HFMN_logo_color.gif"/>
          <p:cNvPicPr>
            <a:picLocks noChangeAspect="1"/>
          </p:cNvPicPr>
          <p:nvPr userDrawn="1"/>
        </p:nvPicPr>
        <p:blipFill>
          <a:blip r:embed="rId2" cstate="screen"/>
          <a:stretch>
            <a:fillRect/>
          </a:stretch>
        </p:blipFill>
        <p:spPr>
          <a:xfrm>
            <a:off x="152400" y="6492204"/>
            <a:ext cx="838200" cy="289597"/>
          </a:xfrm>
          <a:prstGeom prst="rect">
            <a:avLst/>
          </a:prstGeom>
        </p:spPr>
      </p:pic>
    </p:spTree>
    <p:extLst>
      <p:ext uri="{BB962C8B-B14F-4D97-AF65-F5344CB8AC3E}">
        <p14:creationId xmlns:p14="http://schemas.microsoft.com/office/powerpoint/2010/main" val="408378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6628FD-E834-4F5A-A643-6411DAFAF41D}" type="datetimeFigureOut">
              <a:rPr lang="en-US" smtClean="0"/>
              <a:pPr/>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3136192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4" name="Date Placeholder 3"/>
          <p:cNvSpPr>
            <a:spLocks noGrp="1"/>
          </p:cNvSpPr>
          <p:nvPr>
            <p:ph type="dt" sz="half" idx="10"/>
          </p:nvPr>
        </p:nvSpPr>
        <p:spPr/>
        <p:txBody>
          <a:bodyPr/>
          <a:lstStyle/>
          <a:p>
            <a:pPr>
              <a:defRPr/>
            </a:pPr>
            <a:fld id="{B70E4FF1-D182-4ECF-9EBD-52373C7E4DAF}" type="datetime1">
              <a:rPr lang="en-US" smtClean="0">
                <a:solidFill>
                  <a:srgbClr val="564B3C"/>
                </a:solidFill>
              </a:rPr>
              <a:pPr>
                <a:defRPr/>
              </a:pPr>
              <a:t>12/9/2016</a:t>
            </a:fld>
            <a:endParaRPr lang="en-US" dirty="0">
              <a:solidFill>
                <a:srgbClr val="564B3C"/>
              </a:solidFill>
            </a:endParaRPr>
          </a:p>
        </p:txBody>
      </p:sp>
      <p:sp>
        <p:nvSpPr>
          <p:cNvPr id="5" name="Footer Placeholder 4"/>
          <p:cNvSpPr>
            <a:spLocks noGrp="1"/>
          </p:cNvSpPr>
          <p:nvPr>
            <p:ph type="ftr" sz="quarter" idx="11"/>
          </p:nvPr>
        </p:nvSpPr>
        <p:spPr/>
        <p:txBody>
          <a:bodyPr/>
          <a:lstStyle/>
          <a:p>
            <a:pPr>
              <a:defRPr/>
            </a:pPr>
            <a:endParaRPr lang="en-US" dirty="0">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pPr>
              <a:defRPr/>
            </a:pPr>
            <a:fld id="{0F84BF99-8A32-4BDD-9A7B-75EE99A128E3}" type="slidenum">
              <a:rPr lang="en-US" smtClean="0">
                <a:solidFill>
                  <a:srgbClr val="93A299">
                    <a:lumMod val="50000"/>
                  </a:srgbClr>
                </a:solidFill>
              </a:rPr>
              <a:pPr>
                <a:defRPr/>
              </a:pPr>
              <a:t>‹#›</a:t>
            </a:fld>
            <a:endParaRPr lang="en-US" dirty="0">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D291C0C-01E2-4FFF-9F8E-85D13DB188B4}" type="datetime1">
              <a:rPr lang="en-US" smtClean="0">
                <a:solidFill>
                  <a:srgbClr val="564B3C"/>
                </a:solidFill>
              </a:rPr>
              <a:pPr>
                <a:defRPr/>
              </a:pPr>
              <a:t>12/9/2016</a:t>
            </a:fld>
            <a:endParaRPr lang="en-US" dirty="0">
              <a:solidFill>
                <a:srgbClr val="564B3C"/>
              </a:solidFill>
            </a:endParaRPr>
          </a:p>
        </p:txBody>
      </p:sp>
      <p:sp>
        <p:nvSpPr>
          <p:cNvPr id="5" name="Footer Placeholder 4"/>
          <p:cNvSpPr>
            <a:spLocks noGrp="1"/>
          </p:cNvSpPr>
          <p:nvPr>
            <p:ph type="ftr" sz="quarter" idx="11"/>
          </p:nvPr>
        </p:nvSpPr>
        <p:spPr/>
        <p:txBody>
          <a:bodyPr/>
          <a:lstStyle/>
          <a:p>
            <a:pPr>
              <a:defRPr/>
            </a:pPr>
            <a:endParaRPr lang="en-US" dirty="0">
              <a:solidFill>
                <a:srgbClr val="564B3C"/>
              </a:solidFill>
            </a:endParaRPr>
          </a:p>
        </p:txBody>
      </p:sp>
      <p:sp>
        <p:nvSpPr>
          <p:cNvPr id="6" name="Slide Number Placeholder 5"/>
          <p:cNvSpPr>
            <a:spLocks noGrp="1"/>
          </p:cNvSpPr>
          <p:nvPr>
            <p:ph type="sldNum" sz="quarter" idx="12"/>
          </p:nvPr>
        </p:nvSpPr>
        <p:spPr/>
        <p:txBody>
          <a:bodyPr/>
          <a:lstStyle/>
          <a:p>
            <a:pPr>
              <a:defRPr/>
            </a:pPr>
            <a:fld id="{838E5B59-B05B-4CAA-9F99-7E368AC7C76F}" type="slidenum">
              <a:rPr lang="en-US" smtClean="0">
                <a:solidFill>
                  <a:srgbClr val="564B3C"/>
                </a:solidFill>
              </a:rPr>
              <a:pPr>
                <a:defRPr/>
              </a:pPr>
              <a:t>‹#›</a:t>
            </a:fld>
            <a:endParaRPr lang="en-US" dirty="0">
              <a:solidFill>
                <a:srgbClr val="564B3C"/>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4" name="Date Placeholder 3"/>
          <p:cNvSpPr>
            <a:spLocks noGrp="1"/>
          </p:cNvSpPr>
          <p:nvPr>
            <p:ph type="dt" sz="half" idx="10"/>
          </p:nvPr>
        </p:nvSpPr>
        <p:spPr/>
        <p:txBody>
          <a:bodyPr/>
          <a:lstStyle/>
          <a:p>
            <a:pPr>
              <a:defRPr/>
            </a:pPr>
            <a:fld id="{DF6D4DBE-765C-4152-9F7C-2A638A836EF0}" type="datetime1">
              <a:rPr lang="en-US" smtClean="0">
                <a:solidFill>
                  <a:srgbClr val="564B3C"/>
                </a:solidFill>
              </a:rPr>
              <a:pPr>
                <a:defRPr/>
              </a:pPr>
              <a:t>12/9/2016</a:t>
            </a:fld>
            <a:endParaRPr lang="en-US" dirty="0">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5" name="Footer Placeholder 4"/>
          <p:cNvSpPr>
            <a:spLocks noGrp="1"/>
          </p:cNvSpPr>
          <p:nvPr>
            <p:ph type="ftr" sz="quarter" idx="11"/>
          </p:nvPr>
        </p:nvSpPr>
        <p:spPr/>
        <p:txBody>
          <a:bodyPr/>
          <a:lstStyle/>
          <a:p>
            <a:pPr>
              <a:defRPr/>
            </a:pPr>
            <a:endParaRPr lang="en-US" dirty="0">
              <a:solidFill>
                <a:srgbClr val="564B3C"/>
              </a:solidFill>
            </a:endParaRPr>
          </a:p>
        </p:txBody>
      </p:sp>
      <p:sp>
        <p:nvSpPr>
          <p:cNvPr id="6" name="Slide Number Placeholder 5"/>
          <p:cNvSpPr>
            <a:spLocks noGrp="1"/>
          </p:cNvSpPr>
          <p:nvPr>
            <p:ph type="sldNum" sz="quarter" idx="12"/>
          </p:nvPr>
        </p:nvSpPr>
        <p:spPr/>
        <p:txBody>
          <a:bodyPr/>
          <a:lstStyle/>
          <a:p>
            <a:pPr>
              <a:defRPr/>
            </a:pPr>
            <a:fld id="{26FD2E88-BF87-47A1-B343-9274B8560E92}" type="slidenum">
              <a:rPr lang="en-US" smtClean="0">
                <a:solidFill>
                  <a:srgbClr val="564B3C"/>
                </a:solidFill>
              </a:rPr>
              <a:pPr>
                <a:defRPr/>
              </a:pPr>
              <a:t>‹#›</a:t>
            </a:fld>
            <a:endParaRPr lang="en-US" dirty="0">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EC5B9EF-7A85-44F3-A5BB-1B56B6394530}" type="datetime1">
              <a:rPr lang="en-US" smtClean="0">
                <a:solidFill>
                  <a:srgbClr val="564B3C"/>
                </a:solidFill>
              </a:rPr>
              <a:pPr>
                <a:defRPr/>
              </a:pPr>
              <a:t>12/9/2016</a:t>
            </a:fld>
            <a:endParaRPr lang="en-US" dirty="0">
              <a:solidFill>
                <a:srgbClr val="564B3C"/>
              </a:solidFill>
            </a:endParaRPr>
          </a:p>
        </p:txBody>
      </p:sp>
      <p:sp>
        <p:nvSpPr>
          <p:cNvPr id="6" name="Footer Placeholder 5"/>
          <p:cNvSpPr>
            <a:spLocks noGrp="1"/>
          </p:cNvSpPr>
          <p:nvPr>
            <p:ph type="ftr" sz="quarter" idx="11"/>
          </p:nvPr>
        </p:nvSpPr>
        <p:spPr/>
        <p:txBody>
          <a:bodyPr/>
          <a:lstStyle/>
          <a:p>
            <a:pPr>
              <a:defRPr/>
            </a:pPr>
            <a:endParaRPr lang="en-US" dirty="0">
              <a:solidFill>
                <a:srgbClr val="564B3C"/>
              </a:solidFill>
            </a:endParaRPr>
          </a:p>
        </p:txBody>
      </p:sp>
      <p:sp>
        <p:nvSpPr>
          <p:cNvPr id="7" name="Slide Number Placeholder 6"/>
          <p:cNvSpPr>
            <a:spLocks noGrp="1"/>
          </p:cNvSpPr>
          <p:nvPr>
            <p:ph type="sldNum" sz="quarter" idx="12"/>
          </p:nvPr>
        </p:nvSpPr>
        <p:spPr/>
        <p:txBody>
          <a:bodyPr/>
          <a:lstStyle/>
          <a:p>
            <a:pPr>
              <a:defRPr/>
            </a:pPr>
            <a:fld id="{4B9AF92D-E2B7-40FE-9E74-584092033BBF}" type="slidenum">
              <a:rPr lang="en-US" smtClean="0">
                <a:solidFill>
                  <a:srgbClr val="564B3C"/>
                </a:solidFill>
              </a:rPr>
              <a:pPr>
                <a:defRPr/>
              </a:pPr>
              <a:t>‹#›</a:t>
            </a:fld>
            <a:endParaRPr lang="en-US" dirty="0">
              <a:solidFill>
                <a:srgbClr val="564B3C"/>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22495EB-2F0D-4A73-9FD9-2BE3EFD09DFA}" type="datetime1">
              <a:rPr lang="en-US" smtClean="0">
                <a:solidFill>
                  <a:srgbClr val="564B3C"/>
                </a:solidFill>
              </a:rPr>
              <a:pPr>
                <a:defRPr/>
              </a:pPr>
              <a:t>12/9/2016</a:t>
            </a:fld>
            <a:endParaRPr lang="en-US" dirty="0">
              <a:solidFill>
                <a:srgbClr val="564B3C"/>
              </a:solidFill>
            </a:endParaRPr>
          </a:p>
        </p:txBody>
      </p:sp>
      <p:sp>
        <p:nvSpPr>
          <p:cNvPr id="8" name="Footer Placeholder 7"/>
          <p:cNvSpPr>
            <a:spLocks noGrp="1"/>
          </p:cNvSpPr>
          <p:nvPr>
            <p:ph type="ftr" sz="quarter" idx="11"/>
          </p:nvPr>
        </p:nvSpPr>
        <p:spPr/>
        <p:txBody>
          <a:bodyPr/>
          <a:lstStyle/>
          <a:p>
            <a:pPr>
              <a:defRPr/>
            </a:pPr>
            <a:endParaRPr lang="en-US" dirty="0">
              <a:solidFill>
                <a:srgbClr val="564B3C"/>
              </a:solidFill>
            </a:endParaRPr>
          </a:p>
        </p:txBody>
      </p:sp>
      <p:sp>
        <p:nvSpPr>
          <p:cNvPr id="9" name="Slide Number Placeholder 8"/>
          <p:cNvSpPr>
            <a:spLocks noGrp="1"/>
          </p:cNvSpPr>
          <p:nvPr>
            <p:ph type="sldNum" sz="quarter" idx="12"/>
          </p:nvPr>
        </p:nvSpPr>
        <p:spPr/>
        <p:txBody>
          <a:bodyPr/>
          <a:lstStyle/>
          <a:p>
            <a:pPr>
              <a:defRPr/>
            </a:pPr>
            <a:fld id="{B3A7F397-D4C3-40BD-8283-28814F751AFD}" type="slidenum">
              <a:rPr lang="en-US" smtClean="0">
                <a:solidFill>
                  <a:srgbClr val="564B3C"/>
                </a:solidFill>
              </a:rPr>
              <a:pPr>
                <a:defRPr/>
              </a:pPr>
              <a:t>‹#›</a:t>
            </a:fld>
            <a:endParaRPr lang="en-US" dirty="0">
              <a:solidFill>
                <a:srgbClr val="564B3C"/>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5DB8CB5-51E5-4543-BC56-5C6CBE422D76}" type="datetime1">
              <a:rPr lang="en-US" smtClean="0">
                <a:solidFill>
                  <a:srgbClr val="564B3C"/>
                </a:solidFill>
              </a:rPr>
              <a:pPr>
                <a:defRPr/>
              </a:pPr>
              <a:t>12/9/2016</a:t>
            </a:fld>
            <a:endParaRPr lang="en-US" dirty="0">
              <a:solidFill>
                <a:srgbClr val="564B3C"/>
              </a:solidFill>
            </a:endParaRPr>
          </a:p>
        </p:txBody>
      </p:sp>
      <p:sp>
        <p:nvSpPr>
          <p:cNvPr id="4" name="Footer Placeholder 3"/>
          <p:cNvSpPr>
            <a:spLocks noGrp="1"/>
          </p:cNvSpPr>
          <p:nvPr>
            <p:ph type="ftr" sz="quarter" idx="11"/>
          </p:nvPr>
        </p:nvSpPr>
        <p:spPr/>
        <p:txBody>
          <a:bodyPr/>
          <a:lstStyle/>
          <a:p>
            <a:pPr>
              <a:defRPr/>
            </a:pPr>
            <a:endParaRPr lang="en-US" dirty="0">
              <a:solidFill>
                <a:srgbClr val="564B3C"/>
              </a:solidFill>
            </a:endParaRPr>
          </a:p>
        </p:txBody>
      </p:sp>
      <p:sp>
        <p:nvSpPr>
          <p:cNvPr id="5" name="Slide Number Placeholder 4"/>
          <p:cNvSpPr>
            <a:spLocks noGrp="1"/>
          </p:cNvSpPr>
          <p:nvPr>
            <p:ph type="sldNum" sz="quarter" idx="12"/>
          </p:nvPr>
        </p:nvSpPr>
        <p:spPr/>
        <p:txBody>
          <a:bodyPr/>
          <a:lstStyle/>
          <a:p>
            <a:pPr>
              <a:defRPr/>
            </a:pPr>
            <a:fld id="{49066992-53EB-4D11-8746-2972826C5B49}" type="slidenum">
              <a:rPr lang="en-US" smtClean="0">
                <a:solidFill>
                  <a:srgbClr val="564B3C"/>
                </a:solidFill>
              </a:rPr>
              <a:pPr>
                <a:defRPr/>
              </a:pPr>
              <a:t>‹#›</a:t>
            </a:fld>
            <a:endParaRPr lang="en-US" dirty="0">
              <a:solidFill>
                <a:srgbClr val="564B3C"/>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2" name="Date Placeholder 1"/>
          <p:cNvSpPr>
            <a:spLocks noGrp="1"/>
          </p:cNvSpPr>
          <p:nvPr>
            <p:ph type="dt" sz="half" idx="10"/>
          </p:nvPr>
        </p:nvSpPr>
        <p:spPr/>
        <p:txBody>
          <a:bodyPr/>
          <a:lstStyle/>
          <a:p>
            <a:pPr>
              <a:defRPr/>
            </a:pPr>
            <a:fld id="{1300E055-422B-424F-80A1-3D0C2D1804DC}" type="datetime1">
              <a:rPr lang="en-US" smtClean="0">
                <a:solidFill>
                  <a:srgbClr val="564B3C"/>
                </a:solidFill>
              </a:rPr>
              <a:pPr>
                <a:defRPr/>
              </a:pPr>
              <a:t>12/9/2016</a:t>
            </a:fld>
            <a:endParaRPr lang="en-US" dirty="0">
              <a:solidFill>
                <a:srgbClr val="564B3C"/>
              </a:solidFill>
            </a:endParaRPr>
          </a:p>
        </p:txBody>
      </p:sp>
      <p:sp>
        <p:nvSpPr>
          <p:cNvPr id="3" name="Footer Placeholder 2"/>
          <p:cNvSpPr>
            <a:spLocks noGrp="1"/>
          </p:cNvSpPr>
          <p:nvPr>
            <p:ph type="ftr" sz="quarter" idx="11"/>
          </p:nvPr>
        </p:nvSpPr>
        <p:spPr/>
        <p:txBody>
          <a:bodyPr/>
          <a:lstStyle/>
          <a:p>
            <a:pPr>
              <a:defRPr/>
            </a:pPr>
            <a:endParaRPr lang="en-US" dirty="0">
              <a:solidFill>
                <a:srgbClr val="564B3C"/>
              </a:solidFill>
            </a:endParaRPr>
          </a:p>
        </p:txBody>
      </p:sp>
      <p:sp>
        <p:nvSpPr>
          <p:cNvPr id="4" name="Slide Number Placeholder 3"/>
          <p:cNvSpPr>
            <a:spLocks noGrp="1"/>
          </p:cNvSpPr>
          <p:nvPr>
            <p:ph type="sldNum" sz="quarter" idx="12"/>
          </p:nvPr>
        </p:nvSpPr>
        <p:spPr/>
        <p:txBody>
          <a:bodyPr/>
          <a:lstStyle/>
          <a:p>
            <a:pPr>
              <a:defRPr/>
            </a:pPr>
            <a:fld id="{28759C56-B6CD-43B8-A3E6-EC91EA457F8E}" type="slidenum">
              <a:rPr lang="en-US" smtClean="0">
                <a:solidFill>
                  <a:srgbClr val="564B3C"/>
                </a:solidFill>
              </a:rPr>
              <a:pPr>
                <a:defRPr/>
              </a:pPr>
              <a:t>‹#›</a:t>
            </a:fld>
            <a:endParaRPr lang="en-US" dirty="0">
              <a:solidFill>
                <a:srgbClr val="564B3C"/>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5E50F90-B0F2-40FB-96EA-2B1BF6630C3F}" type="datetime1">
              <a:rPr lang="en-US" smtClean="0">
                <a:solidFill>
                  <a:srgbClr val="564B3C"/>
                </a:solidFill>
              </a:rPr>
              <a:pPr>
                <a:defRPr/>
              </a:pPr>
              <a:t>12/9/2016</a:t>
            </a:fld>
            <a:endParaRPr lang="en-US" dirty="0">
              <a:solidFill>
                <a:srgbClr val="564B3C"/>
              </a:solidFill>
            </a:endParaRPr>
          </a:p>
        </p:txBody>
      </p:sp>
      <p:sp>
        <p:nvSpPr>
          <p:cNvPr id="6" name="Footer Placeholder 5"/>
          <p:cNvSpPr>
            <a:spLocks noGrp="1"/>
          </p:cNvSpPr>
          <p:nvPr>
            <p:ph type="ftr" sz="quarter" idx="11"/>
          </p:nvPr>
        </p:nvSpPr>
        <p:spPr/>
        <p:txBody>
          <a:bodyPr/>
          <a:lstStyle/>
          <a:p>
            <a:pPr>
              <a:defRPr/>
            </a:pPr>
            <a:endParaRPr lang="en-US" dirty="0">
              <a:solidFill>
                <a:srgbClr val="564B3C"/>
              </a:solidFill>
            </a:endParaRPr>
          </a:p>
        </p:txBody>
      </p:sp>
      <p:sp>
        <p:nvSpPr>
          <p:cNvPr id="7" name="Slide Number Placeholder 6"/>
          <p:cNvSpPr>
            <a:spLocks noGrp="1"/>
          </p:cNvSpPr>
          <p:nvPr>
            <p:ph type="sldNum" sz="quarter" idx="12"/>
          </p:nvPr>
        </p:nvSpPr>
        <p:spPr/>
        <p:txBody>
          <a:bodyPr/>
          <a:lstStyle/>
          <a:p>
            <a:pPr>
              <a:defRPr/>
            </a:pPr>
            <a:fld id="{33E24109-7270-4FED-8DFE-8C25E07E250D}" type="slidenum">
              <a:rPr lang="en-US" smtClean="0">
                <a:solidFill>
                  <a:srgbClr val="564B3C"/>
                </a:solidFill>
              </a:rPr>
              <a:pPr>
                <a:defRPr/>
              </a:pPr>
              <a:t>‹#›</a:t>
            </a:fld>
            <a:endParaRPr lang="en-US" dirty="0">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pPr>
              <a:defRPr/>
            </a:pPr>
            <a:fld id="{8A1334DC-522C-406B-9933-83E6733EC1C8}" type="datetime1">
              <a:rPr lang="en-US" smtClean="0">
                <a:solidFill>
                  <a:srgbClr val="564B3C"/>
                </a:solidFill>
              </a:rPr>
              <a:pPr>
                <a:defRPr/>
              </a:pPr>
              <a:t>12/9/2016</a:t>
            </a:fld>
            <a:endParaRPr lang="en-US" dirty="0">
              <a:solidFill>
                <a:srgbClr val="564B3C"/>
              </a:solidFill>
            </a:endParaRPr>
          </a:p>
        </p:txBody>
      </p:sp>
      <p:sp>
        <p:nvSpPr>
          <p:cNvPr id="7" name="Slide Number Placeholder 6"/>
          <p:cNvSpPr>
            <a:spLocks noGrp="1"/>
          </p:cNvSpPr>
          <p:nvPr>
            <p:ph type="sldNum" sz="quarter" idx="12"/>
          </p:nvPr>
        </p:nvSpPr>
        <p:spPr/>
        <p:txBody>
          <a:bodyPr/>
          <a:lstStyle/>
          <a:p>
            <a:pPr>
              <a:defRPr/>
            </a:pPr>
            <a:fld id="{6016FCB9-FB03-4270-9721-FC0F3A3CF167}" type="slidenum">
              <a:rPr lang="en-US" smtClean="0">
                <a:solidFill>
                  <a:srgbClr val="564B3C"/>
                </a:solidFill>
              </a:rPr>
              <a:pPr>
                <a:defRPr/>
              </a:pPr>
              <a:t>‹#›</a:t>
            </a:fld>
            <a:endParaRPr lang="en-US" dirty="0">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6" name="Footer Placeholder 5"/>
          <p:cNvSpPr>
            <a:spLocks noGrp="1"/>
          </p:cNvSpPr>
          <p:nvPr>
            <p:ph type="ftr" sz="quarter" idx="11"/>
          </p:nvPr>
        </p:nvSpPr>
        <p:spPr/>
        <p:txBody>
          <a:bodyPr/>
          <a:lstStyle/>
          <a:p>
            <a:pPr>
              <a:defRPr/>
            </a:pPr>
            <a:endParaRPr lang="en-US" dirty="0">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0CAB34-92D6-4B5B-84A8-57D672280CF4}" type="datetime1">
              <a:rPr lang="en-US" smtClean="0">
                <a:solidFill>
                  <a:srgbClr val="564B3C"/>
                </a:solidFill>
              </a:rPr>
              <a:pPr>
                <a:defRPr/>
              </a:pPr>
              <a:t>12/9/2016</a:t>
            </a:fld>
            <a:endParaRPr lang="en-US" dirty="0">
              <a:solidFill>
                <a:srgbClr val="564B3C"/>
              </a:solidFill>
            </a:endParaRPr>
          </a:p>
        </p:txBody>
      </p:sp>
      <p:sp>
        <p:nvSpPr>
          <p:cNvPr id="5" name="Footer Placeholder 4"/>
          <p:cNvSpPr>
            <a:spLocks noGrp="1"/>
          </p:cNvSpPr>
          <p:nvPr>
            <p:ph type="ftr" sz="quarter" idx="11"/>
          </p:nvPr>
        </p:nvSpPr>
        <p:spPr/>
        <p:txBody>
          <a:bodyPr/>
          <a:lstStyle/>
          <a:p>
            <a:pPr>
              <a:defRPr/>
            </a:pPr>
            <a:endParaRPr lang="en-US" dirty="0">
              <a:solidFill>
                <a:srgbClr val="564B3C"/>
              </a:solidFill>
            </a:endParaRPr>
          </a:p>
        </p:txBody>
      </p:sp>
      <p:sp>
        <p:nvSpPr>
          <p:cNvPr id="6" name="Slide Number Placeholder 5"/>
          <p:cNvSpPr>
            <a:spLocks noGrp="1"/>
          </p:cNvSpPr>
          <p:nvPr>
            <p:ph type="sldNum" sz="quarter" idx="12"/>
          </p:nvPr>
        </p:nvSpPr>
        <p:spPr/>
        <p:txBody>
          <a:bodyPr/>
          <a:lstStyle/>
          <a:p>
            <a:pPr>
              <a:defRPr/>
            </a:pPr>
            <a:fld id="{4423DD7E-1953-48AC-A349-1DC188C8C8A1}" type="slidenum">
              <a:rPr lang="en-US" smtClean="0">
                <a:solidFill>
                  <a:srgbClr val="564B3C"/>
                </a:solidFill>
              </a:rPr>
              <a:pPr>
                <a:defRPr/>
              </a:pPr>
              <a:t>‹#›</a:t>
            </a:fld>
            <a:endParaRPr lang="en-US" dirty="0">
              <a:solidFill>
                <a:srgbClr val="564B3C"/>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6628FD-E834-4F5A-A643-6411DAFAF41D}"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1991359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9F02AB3-6621-4ED0-9BAD-190A77B77C14}" type="datetime1">
              <a:rPr lang="en-US" smtClean="0">
                <a:solidFill>
                  <a:srgbClr val="564B3C"/>
                </a:solidFill>
              </a:rPr>
              <a:pPr>
                <a:defRPr/>
              </a:pPr>
              <a:t>12/9/2016</a:t>
            </a:fld>
            <a:endParaRPr lang="en-US" dirty="0">
              <a:solidFill>
                <a:srgbClr val="564B3C"/>
              </a:solidFill>
            </a:endParaRPr>
          </a:p>
        </p:txBody>
      </p:sp>
      <p:sp>
        <p:nvSpPr>
          <p:cNvPr id="5" name="Footer Placeholder 4"/>
          <p:cNvSpPr>
            <a:spLocks noGrp="1"/>
          </p:cNvSpPr>
          <p:nvPr>
            <p:ph type="ftr" sz="quarter" idx="11"/>
          </p:nvPr>
        </p:nvSpPr>
        <p:spPr/>
        <p:txBody>
          <a:bodyPr/>
          <a:lstStyle/>
          <a:p>
            <a:pPr>
              <a:defRPr/>
            </a:pPr>
            <a:endParaRPr lang="en-US" dirty="0">
              <a:solidFill>
                <a:srgbClr val="564B3C"/>
              </a:solidFill>
            </a:endParaRPr>
          </a:p>
        </p:txBody>
      </p:sp>
      <p:sp>
        <p:nvSpPr>
          <p:cNvPr id="6" name="Slide Number Placeholder 5"/>
          <p:cNvSpPr>
            <a:spLocks noGrp="1"/>
          </p:cNvSpPr>
          <p:nvPr>
            <p:ph type="sldNum" sz="quarter" idx="12"/>
          </p:nvPr>
        </p:nvSpPr>
        <p:spPr/>
        <p:txBody>
          <a:bodyPr/>
          <a:lstStyle/>
          <a:p>
            <a:pPr>
              <a:defRPr/>
            </a:pPr>
            <a:fld id="{FFDA1FD0-348E-45D1-BBE6-23A8B6347824}" type="slidenum">
              <a:rPr lang="en-US" smtClean="0">
                <a:solidFill>
                  <a:srgbClr val="564B3C"/>
                </a:solidFill>
              </a:rPr>
              <a:pPr>
                <a:defRPr/>
              </a:pPr>
              <a:t>‹#›</a:t>
            </a:fld>
            <a:endParaRPr lang="en-US" dirty="0">
              <a:solidFill>
                <a:srgbClr val="564B3C"/>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A874F6-F251-4C2E-9B91-A7B53160A2C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5960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F9A4CE-1331-4D27-934F-E8D4945BAC2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6523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2B2B7B-D603-4D9C-95C3-C270AF0A42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7148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749B5F-4630-4269-840F-0BD0DF06A3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6691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DAE421-0C1C-4730-8B11-5DFD77C8D5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5734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C82E2F-311C-4AE2-A284-368F88A3E9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6840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D859D5-273E-434A-8AC6-55DE8A29AF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3499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09000C-6B39-4F3C-863A-E64104EEF3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2426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E5439-7FF7-4013-8DFF-2A672D6ADB0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948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6628FD-E834-4F5A-A643-6411DAFAF41D}" type="datetimeFigureOut">
              <a:rPr lang="en-US" smtClean="0"/>
              <a:pPr/>
              <a:t>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3734685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EFCB13-3A0B-4CA9-BA23-8D3EDE4FF19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1290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4C9BD9-033D-4EAE-AFB9-4F97799C1B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5924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F0F056-BCBF-4253-86F0-8C337D3EE7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94390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1CEC8-3642-411A-933E-F912CCBC94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944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6628FD-E834-4F5A-A643-6411DAFAF41D}" type="datetimeFigureOut">
              <a:rPr lang="en-US" smtClean="0"/>
              <a:pPr/>
              <a:t>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3720402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8"/>
          <p:cNvSpPr>
            <a:spLocks noChangeArrowheads="1"/>
          </p:cNvSpPr>
          <p:nvPr userDrawn="1">
            <p:custDataLst>
              <p:tags r:id="rId1"/>
            </p:custDataLst>
          </p:nvPr>
        </p:nvSpPr>
        <p:spPr bwMode="gray">
          <a:xfrm>
            <a:off x="0" y="5060953"/>
            <a:ext cx="9142488" cy="1800225"/>
          </a:xfrm>
          <a:prstGeom prst="rect">
            <a:avLst/>
          </a:prstGeom>
          <a:solidFill>
            <a:srgbClr val="177B57"/>
          </a:solidFill>
          <a:ln w="9525" algn="ctr">
            <a:noFill/>
            <a:miter lim="800000"/>
            <a:headEnd/>
            <a:tailEnd/>
          </a:ln>
          <a:effectLst/>
        </p:spPr>
        <p:txBody>
          <a:bodyPr wrap="none" lIns="79361" tIns="39680" rIns="79361" bIns="39680" anchor="ctr"/>
          <a:lstStyle/>
          <a:p>
            <a:pPr defTabSz="793608">
              <a:defRPr/>
            </a:pPr>
            <a:endParaRPr lang="en-US" sz="1600">
              <a:solidFill>
                <a:srgbClr val="000000"/>
              </a:solidFill>
            </a:endParaRPr>
          </a:p>
        </p:txBody>
      </p:sp>
      <p:pic>
        <p:nvPicPr>
          <p:cNvPr id="4" name="Picture 148" descr="BCG_Monogram_RGB"/>
          <p:cNvPicPr>
            <a:picLocks noChangeAspect="1" noChangeArrowheads="1"/>
          </p:cNvPicPr>
          <p:nvPr userDrawn="1"/>
        </p:nvPicPr>
        <p:blipFill>
          <a:blip r:embed="rId3" cstate="screen"/>
          <a:srcRect/>
          <a:stretch>
            <a:fillRect/>
          </a:stretch>
        </p:blipFill>
        <p:spPr bwMode="auto">
          <a:xfrm>
            <a:off x="604662" y="644527"/>
            <a:ext cx="1541888" cy="673100"/>
          </a:xfrm>
          <a:prstGeom prst="rect">
            <a:avLst/>
          </a:prstGeom>
          <a:noFill/>
          <a:ln w="9525">
            <a:noFill/>
            <a:miter lim="800000"/>
            <a:headEnd/>
            <a:tailEnd/>
          </a:ln>
        </p:spPr>
      </p:pic>
      <p:sp>
        <p:nvSpPr>
          <p:cNvPr id="8" name="Text Placeholder 7"/>
          <p:cNvSpPr>
            <a:spLocks noGrp="1"/>
          </p:cNvSpPr>
          <p:nvPr>
            <p:ph type="body" sz="quarter" idx="10" hasCustomPrompt="1"/>
          </p:nvPr>
        </p:nvSpPr>
        <p:spPr>
          <a:xfrm>
            <a:off x="7017948" y="658800"/>
            <a:ext cx="1541162" cy="667512"/>
          </a:xfrm>
        </p:spPr>
        <p:txBody>
          <a:bodyPr lIns="78111" tIns="78111" rIns="78111" bIns="78111" anchor="ctr"/>
          <a:lstStyle>
            <a:lvl1pPr algn="ctr">
              <a:defRPr sz="1200" b="0">
                <a:solidFill>
                  <a:srgbClr val="808080"/>
                </a:solidFill>
                <a:latin typeface="Arial" pitchFamily="34" charset="0"/>
                <a:cs typeface="Arial" pitchFamily="34" charset="0"/>
              </a:defRPr>
            </a:lvl1pPr>
            <a:lvl5pPr>
              <a:defRPr/>
            </a:lvl5pPr>
          </a:lstStyle>
          <a:p>
            <a:pPr lvl="0"/>
            <a:r>
              <a:rPr lang="en-US"/>
              <a:t>Placeholder for client logo</a:t>
            </a:r>
            <a:endParaRPr lang="en-US" dirty="0"/>
          </a:p>
        </p:txBody>
      </p:sp>
      <p:pic>
        <p:nvPicPr>
          <p:cNvPr id="6" name="Picture 1"/>
          <p:cNvPicPr>
            <a:picLocks noChangeAspect="1" noChangeArrowheads="1"/>
          </p:cNvPicPr>
          <p:nvPr userDrawn="1"/>
        </p:nvPicPr>
        <p:blipFill>
          <a:blip r:embed="rId4" cstate="screen"/>
          <a:srcRect/>
          <a:stretch>
            <a:fillRect/>
          </a:stretch>
        </p:blipFill>
        <p:spPr bwMode="auto">
          <a:xfrm>
            <a:off x="2569440" y="5819777"/>
            <a:ext cx="4039141" cy="258763"/>
          </a:xfrm>
          <a:prstGeom prst="rect">
            <a:avLst/>
          </a:prstGeom>
          <a:noFill/>
          <a:ln w="9525">
            <a:noFill/>
            <a:miter lim="800000"/>
            <a:headEnd/>
            <a:tailEnd/>
          </a:ln>
          <a:effectLst/>
        </p:spPr>
      </p:pic>
      <p:pic>
        <p:nvPicPr>
          <p:cNvPr id="7" name="Picture 6" descr="bcg_anniversary_logo_white_on_transparent_rgb.png"/>
          <p:cNvPicPr>
            <a:picLocks noChangeAspect="1"/>
          </p:cNvPicPr>
          <p:nvPr userDrawn="1"/>
        </p:nvPicPr>
        <p:blipFill>
          <a:blip r:embed="rId5" cstate="screen"/>
          <a:stretch>
            <a:fillRect/>
          </a:stretch>
        </p:blipFill>
        <p:spPr>
          <a:xfrm>
            <a:off x="7541613" y="5544000"/>
            <a:ext cx="1065065" cy="727200"/>
          </a:xfrm>
          <a:prstGeom prst="rect">
            <a:avLst/>
          </a:prstGeom>
        </p:spPr>
      </p:pic>
    </p:spTree>
    <p:extLst>
      <p:ext uri="{BB962C8B-B14F-4D97-AF65-F5344CB8AC3E}">
        <p14:creationId xmlns:p14="http://schemas.microsoft.com/office/powerpoint/2010/main" val="28438158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5359" y="1508760"/>
            <a:ext cx="8271775" cy="4617720"/>
          </a:xfrm>
        </p:spPr>
        <p:txBody>
          <a:bodyPr/>
          <a:lstStyle>
            <a:lvl1pPr>
              <a:spcBef>
                <a:spcPts val="333"/>
              </a:spcBef>
              <a:defRPr/>
            </a:lvl1pPr>
            <a:lvl2pPr marL="396804" indent="-199964">
              <a:spcBef>
                <a:spcPts val="333"/>
              </a:spcBef>
              <a:defRPr/>
            </a:lvl2pPr>
            <a:lvl3pPr marL="793608" indent="-199964">
              <a:spcBef>
                <a:spcPts val="333"/>
              </a:spcBef>
              <a:defRPr/>
            </a:lvl3pPr>
            <a:lvl4pPr marL="1193536" indent="-203089">
              <a:spcBef>
                <a:spcPts val="333"/>
              </a:spcBef>
              <a:defRPr/>
            </a:lvl4pPr>
            <a:lvl5pPr marL="1787180" indent="-199964">
              <a:spcBef>
                <a:spcPts val="333"/>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0114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5359" y="1508760"/>
            <a:ext cx="8271775" cy="4617720"/>
          </a:xfrm>
        </p:spPr>
        <p:txBody>
          <a:bodyPr lIns="0" tIns="0" rIns="0" bIns="0"/>
          <a:lstStyle>
            <a:lvl1pPr marL="0" indent="-149973">
              <a:spcBef>
                <a:spcPts val="333"/>
              </a:spcBef>
              <a:buClr>
                <a:schemeClr val="tx2"/>
              </a:buClr>
              <a:buFont typeface="Arial" pitchFamily="34" charset="0"/>
              <a:buChar char="•"/>
              <a:defRPr b="0"/>
            </a:lvl1pPr>
            <a:lvl2pPr marL="540528" indent="-187466">
              <a:buFont typeface="Arial" pitchFamily="34" charset="0"/>
              <a:buChar char="–"/>
              <a:defRPr/>
            </a:lvl2pPr>
            <a:lvl3pPr marL="937332" indent="-199964">
              <a:spcBef>
                <a:spcPts val="333"/>
              </a:spcBef>
              <a:defRPr/>
            </a:lvl3pPr>
            <a:lvl4pPr marL="1340385" indent="-199964">
              <a:spcBef>
                <a:spcPts val="333"/>
              </a:spcBef>
              <a:defRPr/>
            </a:lvl4pPr>
            <a:lvl5pPr marL="1787180" indent="-199964">
              <a:spcBef>
                <a:spcPts val="333"/>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336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2806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22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628FD-E834-4F5A-A643-6411DAFAF41D}" type="datetimeFigureOut">
              <a:rPr lang="en-US" smtClean="0"/>
              <a:pPr/>
              <a:t>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1123056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216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6628FD-E834-4F5A-A643-6411DAFAF41D}"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318364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6628FD-E834-4F5A-A643-6411DAFAF41D}" type="datetimeFigureOut">
              <a:rPr lang="en-US" smtClean="0"/>
              <a:pPr/>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9F44F-03BC-457E-8370-B6876A713B19}" type="slidenum">
              <a:rPr lang="en-US" smtClean="0"/>
              <a:pPr/>
              <a:t>‹#›</a:t>
            </a:fld>
            <a:endParaRPr lang="en-US"/>
          </a:p>
        </p:txBody>
      </p:sp>
    </p:spTree>
    <p:extLst>
      <p:ext uri="{BB962C8B-B14F-4D97-AF65-F5344CB8AC3E}">
        <p14:creationId xmlns:p14="http://schemas.microsoft.com/office/powerpoint/2010/main" val="2763162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67.xml"/><Relationship Id="rId7"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1.emf"/><Relationship Id="rId4" Type="http://schemas.openxmlformats.org/officeDocument/2006/relationships/slideLayout" Target="../slideLayouts/slideLayout68.xml"/><Relationship Id="rId9"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628FD-E834-4F5A-A643-6411DAFAF41D}" type="datetimeFigureOut">
              <a:rPr lang="en-US" smtClean="0"/>
              <a:pPr/>
              <a:t>12/9/2016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9F44F-03BC-457E-8370-B6876A713B19}" type="slidenum">
              <a:rPr lang="en-US" smtClean="0"/>
              <a:pPr/>
              <a:t>‹#›</a:t>
            </a:fld>
            <a:endParaRPr lang="en-US"/>
          </a:p>
        </p:txBody>
      </p:sp>
    </p:spTree>
    <p:extLst>
      <p:ext uri="{BB962C8B-B14F-4D97-AF65-F5344CB8AC3E}">
        <p14:creationId xmlns:p14="http://schemas.microsoft.com/office/powerpoint/2010/main" val="3759994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359" y="162000"/>
            <a:ext cx="8275203" cy="831600"/>
          </a:xfrm>
          <a:prstGeom prst="rect">
            <a:avLst/>
          </a:prstGeom>
        </p:spPr>
        <p:txBody>
          <a:bodyPr vert="horz" lIns="0" tIns="39680" rIns="0" bIns="3968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35359" y="1508400"/>
            <a:ext cx="8275203" cy="4615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Line 78"/>
          <p:cNvSpPr>
            <a:spLocks noChangeShapeType="1"/>
          </p:cNvSpPr>
          <p:nvPr/>
        </p:nvSpPr>
        <p:spPr bwMode="auto">
          <a:xfrm flipH="1">
            <a:off x="0" y="1003300"/>
            <a:ext cx="9142488" cy="0"/>
          </a:xfrm>
          <a:prstGeom prst="line">
            <a:avLst/>
          </a:prstGeom>
          <a:noFill/>
          <a:ln w="28575">
            <a:solidFill>
              <a:schemeClr val="tx2"/>
            </a:solidFill>
            <a:round/>
            <a:headEnd/>
            <a:tailEnd/>
          </a:ln>
          <a:effectLst>
            <a:outerShdw dist="25400" dir="5400000" algn="ctr" rotWithShape="0">
              <a:schemeClr val="folHlink"/>
            </a:outerShdw>
          </a:effectLst>
        </p:spPr>
        <p:txBody>
          <a:bodyPr lIns="79361" tIns="39680" rIns="79361" bIns="39680"/>
          <a:lstStyle/>
          <a:p>
            <a:pPr defTabSz="793608">
              <a:defRPr/>
            </a:pPr>
            <a:endParaRPr lang="en-US" sz="1600">
              <a:solidFill>
                <a:srgbClr val="000000"/>
              </a:solidFill>
            </a:endParaRPr>
          </a:p>
        </p:txBody>
      </p:sp>
      <p:pic>
        <p:nvPicPr>
          <p:cNvPr id="8" name="Picture 117" descr="BCG_Logotype_Regular_RGB"/>
          <p:cNvPicPr>
            <a:picLocks noChangeAspect="1" noChangeArrowheads="1"/>
          </p:cNvPicPr>
          <p:nvPr/>
        </p:nvPicPr>
        <p:blipFill>
          <a:blip r:embed="rId10" cstate="screen"/>
          <a:srcRect/>
          <a:stretch>
            <a:fillRect/>
          </a:stretch>
        </p:blipFill>
        <p:spPr bwMode="auto">
          <a:xfrm>
            <a:off x="3585645" y="6664327"/>
            <a:ext cx="1971198" cy="125413"/>
          </a:xfrm>
          <a:prstGeom prst="rect">
            <a:avLst/>
          </a:prstGeom>
          <a:noFill/>
          <a:ln w="9525">
            <a:noFill/>
            <a:miter lim="800000"/>
            <a:headEnd/>
            <a:tailEnd/>
          </a:ln>
        </p:spPr>
      </p:pic>
      <p:sp>
        <p:nvSpPr>
          <p:cNvPr id="9" name="FooterSimple"/>
          <p:cNvSpPr/>
          <p:nvPr/>
        </p:nvSpPr>
        <p:spPr>
          <a:xfrm>
            <a:off x="435359" y="6699600"/>
            <a:ext cx="613613"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defTabSz="793608"/>
            <a:r>
              <a:rPr lang="en-US" sz="600">
                <a:solidFill>
                  <a:srgbClr val="808080"/>
                </a:solidFill>
              </a:rPr>
              <a:t>130830 --HFMN BCG-- Health Systems and Hunger--Building the Case vFinal.pptx</a:t>
            </a:r>
            <a:endParaRPr lang="en-US" sz="600" dirty="0">
              <a:solidFill>
                <a:srgbClr val="808080"/>
              </a:solidFill>
            </a:endParaRPr>
          </a:p>
        </p:txBody>
      </p:sp>
      <p:sp>
        <p:nvSpPr>
          <p:cNvPr id="10" name="TextBox 9"/>
          <p:cNvSpPr txBox="1"/>
          <p:nvPr/>
        </p:nvSpPr>
        <p:spPr>
          <a:xfrm>
            <a:off x="8514395" y="6675839"/>
            <a:ext cx="199592" cy="127000"/>
          </a:xfrm>
          <a:prstGeom prst="rect">
            <a:avLst/>
          </a:prstGeom>
          <a:noFill/>
          <a:ln/>
          <a:effectLst/>
        </p:spPr>
        <p:txBody>
          <a:bodyPr wrap="none" lIns="0" tIns="0" rIns="0" bIns="0" rtlCol="0">
            <a:noAutofit/>
          </a:bodyPr>
          <a:lstStyle/>
          <a:p>
            <a:pPr algn="r" defTabSz="793608">
              <a:defRPr/>
            </a:pPr>
            <a:fld id="{8FDC6993-5875-43F1-AB5B-56FAFD3221C9}" type="slidenum">
              <a:rPr lang="en-US" sz="800" smtClean="0">
                <a:solidFill>
                  <a:srgbClr val="000000"/>
                </a:solidFill>
              </a:rPr>
              <a:pPr algn="r" defTabSz="793608">
                <a:defRPr/>
              </a:pPr>
              <a:t>‹#›</a:t>
            </a:fld>
            <a:endParaRPr lang="en-US" sz="800" dirty="0">
              <a:solidFill>
                <a:srgbClr val="000000"/>
              </a:solidFill>
            </a:endParaRPr>
          </a:p>
          <a:p>
            <a:pPr defTabSz="793608"/>
            <a:endParaRPr lang="en-US" sz="800" dirty="0">
              <a:solidFill>
                <a:srgbClr val="000000"/>
              </a:solidFill>
            </a:endParaRPr>
          </a:p>
        </p:txBody>
      </p:sp>
      <p:sp>
        <p:nvSpPr>
          <p:cNvPr id="11" name="Rectangle 2"/>
          <p:cNvSpPr>
            <a:spLocks noChangeArrowheads="1"/>
          </p:cNvSpPr>
          <p:nvPr>
            <p:custDataLst>
              <p:tags r:id="rId8"/>
            </p:custDataLst>
          </p:nvPr>
        </p:nvSpPr>
        <p:spPr bwMode="gray">
          <a:xfrm>
            <a:off x="6236083" y="6631200"/>
            <a:ext cx="1599797" cy="153888"/>
          </a:xfrm>
          <a:prstGeom prst="rect">
            <a:avLst/>
          </a:prstGeom>
          <a:noFill/>
          <a:ln w="12700" algn="ctr">
            <a:noFill/>
            <a:miter lim="800000"/>
            <a:headEnd/>
            <a:tailEnd/>
          </a:ln>
        </p:spPr>
        <p:txBody>
          <a:bodyPr wrap="none" lIns="0" tIns="0" rIns="0" bIns="0">
            <a:spAutoFit/>
          </a:bodyPr>
          <a:lstStyle/>
          <a:p>
            <a:pPr algn="ctr" defTabSz="793608" eaLnBrk="0" fontAlgn="base" hangingPunct="0">
              <a:spcBef>
                <a:spcPct val="0"/>
              </a:spcBef>
              <a:spcAft>
                <a:spcPct val="0"/>
              </a:spcAft>
            </a:pPr>
            <a:r>
              <a:rPr lang="en-US" sz="1000" b="1" dirty="0">
                <a:solidFill>
                  <a:srgbClr val="C00000"/>
                </a:solidFill>
                <a:cs typeface="Arial" pitchFamily="34" charset="0"/>
              </a:rPr>
              <a:t>Draft—for discussion only</a:t>
            </a:r>
          </a:p>
        </p:txBody>
      </p:sp>
      <p:sp>
        <p:nvSpPr>
          <p:cNvPr id="12" name="Warsaw"/>
          <p:cNvSpPr txBox="1">
            <a:spLocks noChangeArrowheads="1"/>
          </p:cNvSpPr>
          <p:nvPr>
            <p:custDataLst>
              <p:tags r:id="rId9"/>
            </p:custDataLst>
          </p:nvPr>
        </p:nvSpPr>
        <p:spPr bwMode="gray">
          <a:xfrm rot="-5400000">
            <a:off x="6724501" y="4261251"/>
            <a:ext cx="4559300" cy="188988"/>
          </a:xfrm>
          <a:prstGeom prst="rect">
            <a:avLst/>
          </a:prstGeom>
          <a:noFill/>
          <a:ln w="12700">
            <a:noFill/>
            <a:miter lim="800000"/>
            <a:headEnd/>
            <a:tailEnd/>
          </a:ln>
        </p:spPr>
        <p:txBody>
          <a:bodyPr lIns="79361" tIns="39680" rIns="79361" bIns="39680" anchor="b"/>
          <a:lstStyle/>
          <a:p>
            <a:pPr defTabSz="793608" eaLnBrk="0" fontAlgn="base" hangingPunct="0">
              <a:spcBef>
                <a:spcPct val="0"/>
              </a:spcBef>
              <a:spcAft>
                <a:spcPct val="0"/>
              </a:spcAft>
            </a:pPr>
            <a:r>
              <a:rPr lang="en-US" sz="600">
                <a:solidFill>
                  <a:srgbClr val="808080"/>
                </a:solidFill>
              </a:rPr>
              <a:t>Copyright © 2013 by The Boston Consulting Group, Inc. All rights reserved.</a:t>
            </a:r>
          </a:p>
        </p:txBody>
      </p:sp>
    </p:spTree>
    <p:extLst>
      <p:ext uri="{BB962C8B-B14F-4D97-AF65-F5344CB8AC3E}">
        <p14:creationId xmlns:p14="http://schemas.microsoft.com/office/powerpoint/2010/main" val="353920614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3" r:id="rId6"/>
  </p:sldLayoutIdLst>
  <p:hf hdr="0" ftr="0" dt="0"/>
  <p:txStyles>
    <p:titleStyle>
      <a:lvl1pPr algn="l" defTabSz="793608" rtl="0" eaLnBrk="1" latinLnBrk="0" hangingPunct="1">
        <a:spcBef>
          <a:spcPct val="0"/>
        </a:spcBef>
        <a:buNone/>
        <a:defRPr sz="2100" b="1" kern="1200">
          <a:solidFill>
            <a:schemeClr val="tx2"/>
          </a:solidFill>
          <a:latin typeface="+mj-lt"/>
          <a:ea typeface="+mj-ea"/>
          <a:cs typeface="+mj-cs"/>
        </a:defRPr>
      </a:lvl1pPr>
    </p:titleStyle>
    <p:bodyStyle>
      <a:lvl1pPr marL="0" indent="0" algn="l" defTabSz="793608" rtl="0" eaLnBrk="1" latinLnBrk="0" hangingPunct="1">
        <a:spcBef>
          <a:spcPts val="333"/>
        </a:spcBef>
        <a:buFontTx/>
        <a:buNone/>
        <a:defRPr sz="1400" b="1" i="0" kern="1200">
          <a:solidFill>
            <a:schemeClr val="tx1"/>
          </a:solidFill>
          <a:latin typeface="+mn-lt"/>
          <a:ea typeface="+mn-ea"/>
          <a:cs typeface="+mn-cs"/>
        </a:defRPr>
      </a:lvl1pPr>
      <a:lvl2pPr marL="396804" indent="-198402"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2pPr>
      <a:lvl3pPr marL="793608" indent="-198402"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3pPr>
      <a:lvl4pPr marL="1193536" indent="-202535"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4pPr>
      <a:lvl5pPr marL="1787180" indent="-199780"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5pPr>
      <a:lvl6pPr marL="2182421"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79225"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76029"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72833"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93608" rtl="0" eaLnBrk="1" latinLnBrk="0" hangingPunct="1">
        <a:defRPr sz="1600" kern="1200">
          <a:solidFill>
            <a:schemeClr val="tx1"/>
          </a:solidFill>
          <a:latin typeface="+mn-lt"/>
          <a:ea typeface="+mn-ea"/>
          <a:cs typeface="+mn-cs"/>
        </a:defRPr>
      </a:lvl1pPr>
      <a:lvl2pPr marL="396804" algn="l" defTabSz="793608" rtl="0" eaLnBrk="1" latinLnBrk="0" hangingPunct="1">
        <a:defRPr sz="1600" kern="1200">
          <a:solidFill>
            <a:schemeClr val="tx1"/>
          </a:solidFill>
          <a:latin typeface="+mn-lt"/>
          <a:ea typeface="+mn-ea"/>
          <a:cs typeface="+mn-cs"/>
        </a:defRPr>
      </a:lvl2pPr>
      <a:lvl3pPr marL="793608" algn="l" defTabSz="793608" rtl="0" eaLnBrk="1" latinLnBrk="0" hangingPunct="1">
        <a:defRPr sz="1600" kern="1200">
          <a:solidFill>
            <a:schemeClr val="tx1"/>
          </a:solidFill>
          <a:latin typeface="+mn-lt"/>
          <a:ea typeface="+mn-ea"/>
          <a:cs typeface="+mn-cs"/>
        </a:defRPr>
      </a:lvl3pPr>
      <a:lvl4pPr marL="1190412" algn="l" defTabSz="793608" rtl="0" eaLnBrk="1" latinLnBrk="0" hangingPunct="1">
        <a:defRPr sz="1600" kern="1200">
          <a:solidFill>
            <a:schemeClr val="tx1"/>
          </a:solidFill>
          <a:latin typeface="+mn-lt"/>
          <a:ea typeface="+mn-ea"/>
          <a:cs typeface="+mn-cs"/>
        </a:defRPr>
      </a:lvl4pPr>
      <a:lvl5pPr marL="1587216" algn="l" defTabSz="793608" rtl="0" eaLnBrk="1" latinLnBrk="0" hangingPunct="1">
        <a:defRPr sz="1600" kern="1200">
          <a:solidFill>
            <a:schemeClr val="tx1"/>
          </a:solidFill>
          <a:latin typeface="+mn-lt"/>
          <a:ea typeface="+mn-ea"/>
          <a:cs typeface="+mn-cs"/>
        </a:defRPr>
      </a:lvl5pPr>
      <a:lvl6pPr marL="1984019" algn="l" defTabSz="793608" rtl="0" eaLnBrk="1" latinLnBrk="0" hangingPunct="1">
        <a:defRPr sz="1600" kern="1200">
          <a:solidFill>
            <a:schemeClr val="tx1"/>
          </a:solidFill>
          <a:latin typeface="+mn-lt"/>
          <a:ea typeface="+mn-ea"/>
          <a:cs typeface="+mn-cs"/>
        </a:defRPr>
      </a:lvl6pPr>
      <a:lvl7pPr marL="2380823" algn="l" defTabSz="793608" rtl="0" eaLnBrk="1" latinLnBrk="0" hangingPunct="1">
        <a:defRPr sz="1600" kern="1200">
          <a:solidFill>
            <a:schemeClr val="tx1"/>
          </a:solidFill>
          <a:latin typeface="+mn-lt"/>
          <a:ea typeface="+mn-ea"/>
          <a:cs typeface="+mn-cs"/>
        </a:defRPr>
      </a:lvl7pPr>
      <a:lvl8pPr marL="2777627" algn="l" defTabSz="793608" rtl="0" eaLnBrk="1" latinLnBrk="0" hangingPunct="1">
        <a:defRPr sz="1600" kern="1200">
          <a:solidFill>
            <a:schemeClr val="tx1"/>
          </a:solidFill>
          <a:latin typeface="+mn-lt"/>
          <a:ea typeface="+mn-ea"/>
          <a:cs typeface="+mn-cs"/>
        </a:defRPr>
      </a:lvl8pPr>
      <a:lvl9pPr marL="3174431" algn="l" defTabSz="793608"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4FF47-9DF3-4875-960F-D65023A5C335}"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1B49E-84F8-4AF2-8670-1D0E3F8780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50205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88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base">
              <a:spcBef>
                <a:spcPct val="0"/>
              </a:spcBef>
              <a:spcAft>
                <a:spcPct val="0"/>
              </a:spcAft>
              <a:defRPr/>
            </a:pPr>
            <a:fld id="{DF6D4DBE-765C-4152-9F7C-2A638A836EF0}" type="datetime1">
              <a:rPr lang="en-US" smtClean="0">
                <a:solidFill>
                  <a:srgbClr val="564B3C"/>
                </a:solidFill>
                <a:latin typeface="Arial" pitchFamily="-60" charset="0"/>
                <a:ea typeface="ＭＳ Ｐゴシック" pitchFamily="-60" charset="-128"/>
              </a:rPr>
              <a:pPr fontAlgn="base">
                <a:spcBef>
                  <a:spcPct val="0"/>
                </a:spcBef>
                <a:spcAft>
                  <a:spcPct val="0"/>
                </a:spcAft>
                <a:defRPr/>
              </a:pPr>
              <a:t>12/9/2016</a:t>
            </a:fld>
            <a:endParaRPr lang="en-US" dirty="0">
              <a:solidFill>
                <a:srgbClr val="564B3C"/>
              </a:solidFill>
              <a:latin typeface="Arial" pitchFamily="-60" charset="0"/>
              <a:ea typeface="ＭＳ Ｐゴシック" pitchFamily="-60"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base">
              <a:spcBef>
                <a:spcPct val="0"/>
              </a:spcBef>
              <a:spcAft>
                <a:spcPct val="0"/>
              </a:spcAft>
              <a:defRPr/>
            </a:pPr>
            <a:endParaRPr lang="en-US" dirty="0">
              <a:solidFill>
                <a:srgbClr val="564B3C"/>
              </a:solidFill>
              <a:latin typeface="Arial" pitchFamily="-60" charset="0"/>
              <a:ea typeface="ＭＳ Ｐゴシック" pitchFamily="-60"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base">
              <a:spcBef>
                <a:spcPct val="0"/>
              </a:spcBef>
              <a:spcAft>
                <a:spcPct val="0"/>
              </a:spcAft>
              <a:defRPr/>
            </a:pPr>
            <a:fld id="{26FD2E88-BF87-47A1-B343-9274B8560E92}" type="slidenum">
              <a:rPr lang="en-US" smtClean="0">
                <a:solidFill>
                  <a:srgbClr val="564B3C"/>
                </a:solidFill>
                <a:latin typeface="Arial" pitchFamily="-60" charset="0"/>
                <a:ea typeface="ＭＳ Ｐゴシック" pitchFamily="-60" charset="-128"/>
              </a:rPr>
              <a:pPr fontAlgn="base">
                <a:spcBef>
                  <a:spcPct val="0"/>
                </a:spcBef>
                <a:spcAft>
                  <a:spcPct val="0"/>
                </a:spcAft>
                <a:defRPr/>
              </a:pPr>
              <a:t>‹#›</a:t>
            </a:fld>
            <a:endParaRPr lang="en-US" dirty="0">
              <a:solidFill>
                <a:srgbClr val="564B3C"/>
              </a:solidFill>
              <a:latin typeface="Arial" pitchFamily="-60" charset="0"/>
              <a:ea typeface="ＭＳ Ｐゴシック" pitchFamily="-60" charset="-128"/>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ea typeface="ＭＳ Ｐゴシック" panose="020B0600070205080204" pitchFamily="34" charset="-128"/>
              </a:defRPr>
            </a:lvl1pPr>
          </a:lstStyle>
          <a:p>
            <a:pPr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ea typeface="ＭＳ Ｐゴシック" panose="020B0600070205080204" pitchFamily="34" charset="-128"/>
              </a:defRPr>
            </a:lvl1pPr>
          </a:lstStyle>
          <a:p>
            <a:pPr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7162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eaLnBrk="0" fontAlgn="base" hangingPunct="0">
              <a:spcBef>
                <a:spcPct val="0"/>
              </a:spcBef>
              <a:spcAft>
                <a:spcPct val="0"/>
              </a:spcAft>
              <a:defRPr/>
            </a:pPr>
            <a:fld id="{C3DA94E1-302F-4BB9-9C7E-8B81D9A3E4B4}"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66769778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hdr="0" ftr="0" dt="0"/>
  <p:txStyles>
    <p:titleStyle>
      <a:lvl1pPr algn="ctr" rtl="0" eaLnBrk="0" fontAlgn="base" hangingPunct="0">
        <a:spcBef>
          <a:spcPct val="0"/>
        </a:spcBef>
        <a:spcAft>
          <a:spcPct val="0"/>
        </a:spcAft>
        <a:defRPr sz="4400" kern="12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E6F81-16DA-4BEA-9A42-A074D48C9E63}"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10BDA-7371-4E8F-BD6E-26B19AF58A0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359" y="162000"/>
            <a:ext cx="8275203" cy="831600"/>
          </a:xfrm>
          <a:prstGeom prst="rect">
            <a:avLst/>
          </a:prstGeom>
        </p:spPr>
        <p:txBody>
          <a:bodyPr vert="horz" lIns="0" tIns="39680" rIns="0" bIns="3968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35359" y="1508400"/>
            <a:ext cx="8275203" cy="4615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Line 78"/>
          <p:cNvSpPr>
            <a:spLocks noChangeShapeType="1"/>
          </p:cNvSpPr>
          <p:nvPr/>
        </p:nvSpPr>
        <p:spPr bwMode="auto">
          <a:xfrm flipH="1">
            <a:off x="0" y="1003300"/>
            <a:ext cx="9142488" cy="0"/>
          </a:xfrm>
          <a:prstGeom prst="line">
            <a:avLst/>
          </a:prstGeom>
          <a:noFill/>
          <a:ln w="28575">
            <a:solidFill>
              <a:schemeClr val="tx2"/>
            </a:solidFill>
            <a:round/>
            <a:headEnd/>
            <a:tailEnd/>
          </a:ln>
          <a:effectLst>
            <a:outerShdw dist="25400" dir="5400000" algn="ctr" rotWithShape="0">
              <a:schemeClr val="folHlink"/>
            </a:outerShdw>
          </a:effectLst>
        </p:spPr>
        <p:txBody>
          <a:bodyPr lIns="79361" tIns="39680" rIns="79361" bIns="39680"/>
          <a:lstStyle/>
          <a:p>
            <a:pPr defTabSz="793608">
              <a:defRPr/>
            </a:pPr>
            <a:endParaRPr lang="en-US" sz="1600">
              <a:solidFill>
                <a:srgbClr val="000000"/>
              </a:solidFill>
            </a:endParaRPr>
          </a:p>
        </p:txBody>
      </p:sp>
      <p:pic>
        <p:nvPicPr>
          <p:cNvPr id="8" name="Picture 117" descr="BCG_Logotype_Regular_RGB"/>
          <p:cNvPicPr>
            <a:picLocks noChangeAspect="1" noChangeArrowheads="1"/>
          </p:cNvPicPr>
          <p:nvPr/>
        </p:nvPicPr>
        <p:blipFill>
          <a:blip r:embed="rId10" cstate="screen"/>
          <a:srcRect/>
          <a:stretch>
            <a:fillRect/>
          </a:stretch>
        </p:blipFill>
        <p:spPr bwMode="auto">
          <a:xfrm>
            <a:off x="3585645" y="6664327"/>
            <a:ext cx="1971198" cy="125413"/>
          </a:xfrm>
          <a:prstGeom prst="rect">
            <a:avLst/>
          </a:prstGeom>
          <a:noFill/>
          <a:ln w="9525">
            <a:noFill/>
            <a:miter lim="800000"/>
            <a:headEnd/>
            <a:tailEnd/>
          </a:ln>
        </p:spPr>
      </p:pic>
      <p:sp>
        <p:nvSpPr>
          <p:cNvPr id="9" name="FooterSimple"/>
          <p:cNvSpPr/>
          <p:nvPr/>
        </p:nvSpPr>
        <p:spPr>
          <a:xfrm>
            <a:off x="435359" y="6699600"/>
            <a:ext cx="613613"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defTabSz="793608"/>
            <a:r>
              <a:rPr lang="en-US" sz="600">
                <a:solidFill>
                  <a:srgbClr val="808080"/>
                </a:solidFill>
              </a:rPr>
              <a:t>130830 --HFMN BCG-- Health Systems and Hunger--Building the Case vFinal.pptx</a:t>
            </a:r>
            <a:endParaRPr lang="en-US" sz="600" dirty="0">
              <a:solidFill>
                <a:srgbClr val="808080"/>
              </a:solidFill>
            </a:endParaRPr>
          </a:p>
        </p:txBody>
      </p:sp>
      <p:sp>
        <p:nvSpPr>
          <p:cNvPr id="10" name="TextBox 9"/>
          <p:cNvSpPr txBox="1"/>
          <p:nvPr/>
        </p:nvSpPr>
        <p:spPr>
          <a:xfrm>
            <a:off x="8514395" y="6675839"/>
            <a:ext cx="199592" cy="127000"/>
          </a:xfrm>
          <a:prstGeom prst="rect">
            <a:avLst/>
          </a:prstGeom>
          <a:noFill/>
          <a:ln/>
          <a:effectLst/>
        </p:spPr>
        <p:txBody>
          <a:bodyPr wrap="none" lIns="0" tIns="0" rIns="0" bIns="0" rtlCol="0">
            <a:noAutofit/>
          </a:bodyPr>
          <a:lstStyle/>
          <a:p>
            <a:pPr algn="r" defTabSz="793608">
              <a:defRPr/>
            </a:pPr>
            <a:fld id="{8FDC6993-5875-43F1-AB5B-56FAFD3221C9}" type="slidenum">
              <a:rPr lang="en-US" sz="800" smtClean="0">
                <a:solidFill>
                  <a:srgbClr val="000000"/>
                </a:solidFill>
              </a:rPr>
              <a:pPr algn="r" defTabSz="793608">
                <a:defRPr/>
              </a:pPr>
              <a:t>‹#›</a:t>
            </a:fld>
            <a:endParaRPr lang="en-US" sz="800" dirty="0">
              <a:solidFill>
                <a:srgbClr val="000000"/>
              </a:solidFill>
            </a:endParaRPr>
          </a:p>
          <a:p>
            <a:pPr defTabSz="793608"/>
            <a:endParaRPr lang="en-US" sz="800" dirty="0">
              <a:solidFill>
                <a:srgbClr val="000000"/>
              </a:solidFill>
            </a:endParaRPr>
          </a:p>
        </p:txBody>
      </p:sp>
      <p:sp>
        <p:nvSpPr>
          <p:cNvPr id="11" name="Rectangle 2"/>
          <p:cNvSpPr>
            <a:spLocks noChangeArrowheads="1"/>
          </p:cNvSpPr>
          <p:nvPr>
            <p:custDataLst>
              <p:tags r:id="rId8"/>
            </p:custDataLst>
          </p:nvPr>
        </p:nvSpPr>
        <p:spPr bwMode="gray">
          <a:xfrm>
            <a:off x="6236083" y="6631200"/>
            <a:ext cx="1599797" cy="153888"/>
          </a:xfrm>
          <a:prstGeom prst="rect">
            <a:avLst/>
          </a:prstGeom>
          <a:noFill/>
          <a:ln w="12700" algn="ctr">
            <a:noFill/>
            <a:miter lim="800000"/>
            <a:headEnd/>
            <a:tailEnd/>
          </a:ln>
        </p:spPr>
        <p:txBody>
          <a:bodyPr wrap="none" lIns="0" tIns="0" rIns="0" bIns="0">
            <a:spAutoFit/>
          </a:bodyPr>
          <a:lstStyle/>
          <a:p>
            <a:pPr algn="ctr" defTabSz="793608" eaLnBrk="0" fontAlgn="base" hangingPunct="0">
              <a:spcBef>
                <a:spcPct val="0"/>
              </a:spcBef>
              <a:spcAft>
                <a:spcPct val="0"/>
              </a:spcAft>
            </a:pPr>
            <a:r>
              <a:rPr lang="en-US" sz="1000" b="1" dirty="0">
                <a:solidFill>
                  <a:srgbClr val="C00000"/>
                </a:solidFill>
                <a:cs typeface="Arial" pitchFamily="34" charset="0"/>
              </a:rPr>
              <a:t>Draft—for discussion only</a:t>
            </a:r>
          </a:p>
        </p:txBody>
      </p:sp>
      <p:sp>
        <p:nvSpPr>
          <p:cNvPr id="12" name="Warsaw"/>
          <p:cNvSpPr txBox="1">
            <a:spLocks noChangeArrowheads="1"/>
          </p:cNvSpPr>
          <p:nvPr>
            <p:custDataLst>
              <p:tags r:id="rId9"/>
            </p:custDataLst>
          </p:nvPr>
        </p:nvSpPr>
        <p:spPr bwMode="gray">
          <a:xfrm rot="-5400000">
            <a:off x="6724501" y="4261251"/>
            <a:ext cx="4559300" cy="188988"/>
          </a:xfrm>
          <a:prstGeom prst="rect">
            <a:avLst/>
          </a:prstGeom>
          <a:noFill/>
          <a:ln w="12700">
            <a:noFill/>
            <a:miter lim="800000"/>
            <a:headEnd/>
            <a:tailEnd/>
          </a:ln>
        </p:spPr>
        <p:txBody>
          <a:bodyPr lIns="79361" tIns="39680" rIns="79361" bIns="39680" anchor="b"/>
          <a:lstStyle/>
          <a:p>
            <a:pPr defTabSz="793608" eaLnBrk="0" fontAlgn="base" hangingPunct="0">
              <a:spcBef>
                <a:spcPct val="0"/>
              </a:spcBef>
              <a:spcAft>
                <a:spcPct val="0"/>
              </a:spcAft>
            </a:pPr>
            <a:r>
              <a:rPr lang="en-US" sz="600">
                <a:solidFill>
                  <a:srgbClr val="808080"/>
                </a:solidFill>
              </a:rPr>
              <a:t>Copyright © 2013 by The Boston Consulting Group, Inc. All rights reserved.</a:t>
            </a:r>
          </a:p>
        </p:txBody>
      </p:sp>
    </p:spTree>
    <p:extLst>
      <p:ext uri="{BB962C8B-B14F-4D97-AF65-F5344CB8AC3E}">
        <p14:creationId xmlns:p14="http://schemas.microsoft.com/office/powerpoint/2010/main" val="353920614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9" r:id="rId6"/>
  </p:sldLayoutIdLst>
  <p:hf hdr="0" ftr="0" dt="0"/>
  <p:txStyles>
    <p:titleStyle>
      <a:lvl1pPr algn="l" defTabSz="793608" rtl="0" eaLnBrk="1" latinLnBrk="0" hangingPunct="1">
        <a:spcBef>
          <a:spcPct val="0"/>
        </a:spcBef>
        <a:buNone/>
        <a:defRPr sz="2100" b="1" kern="1200">
          <a:solidFill>
            <a:schemeClr val="tx2"/>
          </a:solidFill>
          <a:latin typeface="+mj-lt"/>
          <a:ea typeface="+mj-ea"/>
          <a:cs typeface="+mj-cs"/>
        </a:defRPr>
      </a:lvl1pPr>
    </p:titleStyle>
    <p:bodyStyle>
      <a:lvl1pPr marL="0" indent="0" algn="l" defTabSz="793608" rtl="0" eaLnBrk="1" latinLnBrk="0" hangingPunct="1">
        <a:spcBef>
          <a:spcPts val="333"/>
        </a:spcBef>
        <a:buFontTx/>
        <a:buNone/>
        <a:defRPr sz="1400" b="1" i="0" kern="1200">
          <a:solidFill>
            <a:schemeClr val="tx1"/>
          </a:solidFill>
          <a:latin typeface="+mn-lt"/>
          <a:ea typeface="+mn-ea"/>
          <a:cs typeface="+mn-cs"/>
        </a:defRPr>
      </a:lvl1pPr>
      <a:lvl2pPr marL="396804" indent="-198402"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2pPr>
      <a:lvl3pPr marL="793608" indent="-198402"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3pPr>
      <a:lvl4pPr marL="1193536" indent="-202535"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4pPr>
      <a:lvl5pPr marL="1787180" indent="-199780" algn="l" defTabSz="793608" rtl="0" eaLnBrk="1" latinLnBrk="0" hangingPunct="1">
        <a:spcBef>
          <a:spcPts val="333"/>
        </a:spcBef>
        <a:buClr>
          <a:schemeClr val="tx2"/>
        </a:buClr>
        <a:buFont typeface="Arial" pitchFamily="34" charset="0"/>
        <a:buChar char="–"/>
        <a:defRPr sz="1400" kern="1200">
          <a:solidFill>
            <a:schemeClr val="tx1"/>
          </a:solidFill>
          <a:latin typeface="+mn-lt"/>
          <a:ea typeface="+mn-ea"/>
          <a:cs typeface="+mn-cs"/>
        </a:defRPr>
      </a:lvl5pPr>
      <a:lvl6pPr marL="2182421"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79225"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76029"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72833" indent="-198402" algn="l" defTabSz="793608"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93608" rtl="0" eaLnBrk="1" latinLnBrk="0" hangingPunct="1">
        <a:defRPr sz="1600" kern="1200">
          <a:solidFill>
            <a:schemeClr val="tx1"/>
          </a:solidFill>
          <a:latin typeface="+mn-lt"/>
          <a:ea typeface="+mn-ea"/>
          <a:cs typeface="+mn-cs"/>
        </a:defRPr>
      </a:lvl1pPr>
      <a:lvl2pPr marL="396804" algn="l" defTabSz="793608" rtl="0" eaLnBrk="1" latinLnBrk="0" hangingPunct="1">
        <a:defRPr sz="1600" kern="1200">
          <a:solidFill>
            <a:schemeClr val="tx1"/>
          </a:solidFill>
          <a:latin typeface="+mn-lt"/>
          <a:ea typeface="+mn-ea"/>
          <a:cs typeface="+mn-cs"/>
        </a:defRPr>
      </a:lvl2pPr>
      <a:lvl3pPr marL="793608" algn="l" defTabSz="793608" rtl="0" eaLnBrk="1" latinLnBrk="0" hangingPunct="1">
        <a:defRPr sz="1600" kern="1200">
          <a:solidFill>
            <a:schemeClr val="tx1"/>
          </a:solidFill>
          <a:latin typeface="+mn-lt"/>
          <a:ea typeface="+mn-ea"/>
          <a:cs typeface="+mn-cs"/>
        </a:defRPr>
      </a:lvl3pPr>
      <a:lvl4pPr marL="1190412" algn="l" defTabSz="793608" rtl="0" eaLnBrk="1" latinLnBrk="0" hangingPunct="1">
        <a:defRPr sz="1600" kern="1200">
          <a:solidFill>
            <a:schemeClr val="tx1"/>
          </a:solidFill>
          <a:latin typeface="+mn-lt"/>
          <a:ea typeface="+mn-ea"/>
          <a:cs typeface="+mn-cs"/>
        </a:defRPr>
      </a:lvl4pPr>
      <a:lvl5pPr marL="1587216" algn="l" defTabSz="793608" rtl="0" eaLnBrk="1" latinLnBrk="0" hangingPunct="1">
        <a:defRPr sz="1600" kern="1200">
          <a:solidFill>
            <a:schemeClr val="tx1"/>
          </a:solidFill>
          <a:latin typeface="+mn-lt"/>
          <a:ea typeface="+mn-ea"/>
          <a:cs typeface="+mn-cs"/>
        </a:defRPr>
      </a:lvl5pPr>
      <a:lvl6pPr marL="1984019" algn="l" defTabSz="793608" rtl="0" eaLnBrk="1" latinLnBrk="0" hangingPunct="1">
        <a:defRPr sz="1600" kern="1200">
          <a:solidFill>
            <a:schemeClr val="tx1"/>
          </a:solidFill>
          <a:latin typeface="+mn-lt"/>
          <a:ea typeface="+mn-ea"/>
          <a:cs typeface="+mn-cs"/>
        </a:defRPr>
      </a:lvl6pPr>
      <a:lvl7pPr marL="2380823" algn="l" defTabSz="793608" rtl="0" eaLnBrk="1" latinLnBrk="0" hangingPunct="1">
        <a:defRPr sz="1600" kern="1200">
          <a:solidFill>
            <a:schemeClr val="tx1"/>
          </a:solidFill>
          <a:latin typeface="+mn-lt"/>
          <a:ea typeface="+mn-ea"/>
          <a:cs typeface="+mn-cs"/>
        </a:defRPr>
      </a:lvl7pPr>
      <a:lvl8pPr marL="2777627" algn="l" defTabSz="793608" rtl="0" eaLnBrk="1" latinLnBrk="0" hangingPunct="1">
        <a:defRPr sz="1600" kern="1200">
          <a:solidFill>
            <a:schemeClr val="tx1"/>
          </a:solidFill>
          <a:latin typeface="+mn-lt"/>
          <a:ea typeface="+mn-ea"/>
          <a:cs typeface="+mn-cs"/>
        </a:defRPr>
      </a:lvl8pPr>
      <a:lvl9pPr marL="3174431" algn="l" defTabSz="79360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7.emf"/><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0.png"/><Relationship Id="rId7" Type="http://schemas.openxmlformats.org/officeDocument/2006/relationships/customXml" Target="../ink/ink2.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41.emf"/><Relationship Id="rId5" Type="http://schemas.openxmlformats.org/officeDocument/2006/relationships/customXml" Target="../ink/ink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mailto:sproutmn1@gmail.com"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hyperlink" Target="mailto:chills@regionfiv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hyperlink" Target="http://sproutmn.com/"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ensearchmn.com" TargetMode="External"/><Relationship Id="rId7" Type="http://schemas.openxmlformats.org/officeDocument/2006/relationships/image" Target="../media/image22.png"/><Relationship Id="rId12"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hyperlink" Target="http://www.resilientregion.org/cms/files/Choose%20Health%20Project%20Update%202%20FINAL.pdf" TargetMode="External"/><Relationship Id="rId3" Type="http://schemas.openxmlformats.org/officeDocument/2006/relationships/image" Target="../media/image28.jpeg"/><Relationship Id="rId7" Type="http://schemas.openxmlformats.org/officeDocument/2006/relationships/hyperlink" Target="http://www.resilientregion.org/healthcare/"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www.youtube.com/watch?v=7axBvi1x42I&amp;feature=youtu.be" TargetMode="External"/><Relationship Id="rId5" Type="http://schemas.openxmlformats.org/officeDocument/2006/relationships/hyperlink" Target="https://www.youtube.com/watch?v=EZ72rPKgOAw" TargetMode="External"/><Relationship Id="rId4" Type="http://schemas.openxmlformats.org/officeDocument/2006/relationships/image" Target="../media/image29.jpeg"/><Relationship Id="rId9" Type="http://schemas.openxmlformats.org/officeDocument/2006/relationships/image" Target="../media/image30.emf"/></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28600" y="5706802"/>
            <a:ext cx="8534400" cy="1231106"/>
          </a:xfrm>
          <a:prstGeom prst="rect">
            <a:avLst/>
          </a:prstGeom>
          <a:solidFill>
            <a:schemeClr val="bg1"/>
          </a:solidFill>
        </p:spPr>
        <p:txBody>
          <a:bodyPr wrap="square" rtlCol="0">
            <a:spAutoFit/>
          </a:bodyPr>
          <a:lstStyle/>
          <a:p>
            <a:r>
              <a:rPr lang="en-US" sz="2800" dirty="0">
                <a:solidFill>
                  <a:srgbClr val="002060"/>
                </a:solidFill>
                <a:latin typeface="Myriad Pro Light" pitchFamily="34" charset="0"/>
              </a:rPr>
              <a:t>Arlene Jones, </a:t>
            </a:r>
            <a:r>
              <a:rPr lang="en-US" sz="2800" dirty="0">
                <a:solidFill>
                  <a:srgbClr val="800000"/>
                </a:solidFill>
                <a:latin typeface="Myriad Pro Light" pitchFamily="34" charset="0"/>
              </a:rPr>
              <a:t>SPROUT MN Founder, Manager</a:t>
            </a:r>
          </a:p>
          <a:p>
            <a:r>
              <a:rPr lang="en-US" sz="2800" dirty="0">
                <a:solidFill>
                  <a:srgbClr val="002060"/>
                </a:solidFill>
                <a:latin typeface="Myriad Pro Light" pitchFamily="34" charset="0"/>
              </a:rPr>
              <a:t>Cheryal Lee Hills, </a:t>
            </a:r>
            <a:r>
              <a:rPr lang="en-US" sz="2800" dirty="0">
                <a:solidFill>
                  <a:srgbClr val="800000"/>
                </a:solidFill>
                <a:latin typeface="Myriad Pro Light" pitchFamily="34" charset="0"/>
              </a:rPr>
              <a:t>Executive Director; R5DC</a:t>
            </a:r>
          </a:p>
          <a:p>
            <a:r>
              <a:rPr lang="en-US" dirty="0"/>
              <a:t> </a:t>
            </a:r>
          </a:p>
        </p:txBody>
      </p:sp>
      <p:sp>
        <p:nvSpPr>
          <p:cNvPr id="2" name="Title 1"/>
          <p:cNvSpPr>
            <a:spLocks noGrp="1"/>
          </p:cNvSpPr>
          <p:nvPr>
            <p:ph type="title"/>
          </p:nvPr>
        </p:nvSpPr>
        <p:spPr>
          <a:xfrm>
            <a:off x="533400" y="457200"/>
            <a:ext cx="2209800" cy="1447800"/>
          </a:xfrm>
        </p:spPr>
        <p:txBody>
          <a:bodyPr>
            <a:normAutofit/>
          </a:bodyPr>
          <a:lstStyle/>
          <a:p>
            <a:r>
              <a:rPr lang="en-US" sz="3200" b="1" dirty="0">
                <a:latin typeface="Calisto MT" pitchFamily="18" charset="0"/>
              </a:rPr>
              <a:t>Our Mission</a:t>
            </a:r>
            <a:endParaRPr lang="en-US" sz="3200" b="1" spc="-150" dirty="0">
              <a:latin typeface="Calisto MT" pitchFamily="18" charset="0"/>
            </a:endParaRPr>
          </a:p>
        </p:txBody>
      </p:sp>
      <p:sp>
        <p:nvSpPr>
          <p:cNvPr id="9" name="TextBox 8"/>
          <p:cNvSpPr txBox="1"/>
          <p:nvPr/>
        </p:nvSpPr>
        <p:spPr>
          <a:xfrm>
            <a:off x="7847012" y="12119085"/>
            <a:ext cx="2437772"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10" name="TextBox 9"/>
          <p:cNvSpPr txBox="1"/>
          <p:nvPr/>
        </p:nvSpPr>
        <p:spPr>
          <a:xfrm>
            <a:off x="304800" y="304800"/>
            <a:ext cx="2743200" cy="203132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029" name="AutoShape 5" descr="data:image/jpeg;base64,/9j/4AAQSkZJRgABAQAAAQABAAD/2wCEAAkGBhQSEBUUEhQWFRUVGSAWGBcUFRcYHRceGBsXGiAaFBgYHCYfGBojGhwZHy8hIycpLCwsGh8xNTAqNSYrLCkBCQoKDgwOGg8PGiwlHyQsLDQuKiwsLCwsLCksLCwsLCwsLCwsLCwsLCwsLCwsLCwsLCwsLCksLCwsLCwsLCwsLP/AABEIAHABwwMBIgACEQEDEQH/xAAcAAACAwEBAQEAAAAAAAAAAAAABwQFBgMBAgj/xABOEAACAQIDBAcDCAYEDAcAAAABAgMAEQQSIQUGBzETIkFRYXGBMpGhFDRCUnJzsbIjMzWCksIWYnSzFRclQ1SDosHR0uHwJDZTY5OUw//EABkBAAMBAQEAAAAAAAAAAAAAAAECAwAEBf/EAC4RAAICAgEDAgMIAwEAAAAAAAECABEDEiEEMUETUSKBoRQyQmFxsdHwI8Hhgv/aAAwDAQACEQMRAD8AeNFFFaaFFFFaaFFfEswVSzEKBqSTYDzNYrbnEwR3XDwvIR9N1ZU9Ba7D3U6Y2c0ogJA7zcXopI43f/GyE/pig7owFt6+18aqpNtYhjczzE+Mr/8AGusdE3kyfqifoOikLhd6sXGeriJfJnLD3PcVo9kcVp00xCLKv1lsjfDqn3DzpW6Nx25mGURr0VU7C3ngxa3he5GpRtGXzXu8RceNW1chBU0ZW7hRRRQmhRXHF/q3+yfwNYXdE/5Cn+xN+U1RU2F/mPrATRjAr5aQC1yBflc8/Ks/w/P+TYPJv7x6xu8uBVtpyLj3dEkH/h5RbInK1wRyB0PLXU87h1xW5W+0UtxcalFRNk4TooUQyNLlUDOxuW8b/wDenaa5bxfM8R9zJ+RqjXNRpYXopXbt7jfKMEk8c8sc5zWIbq3VmA5AMOXO9XWw9+suzumxF2kR+hsoGaRrAjwBsdT4E+FXbDX3TdGoob3m3orHx79yI6fK8JJh45DlEjNcAnlnGUZfx56aV9bR38aPFSYaPDPNIlsuRvauFa5GXqgA89aT0Xuq/aHYTXUVmdh76rM0kc8TYeWJS7K+vVHMg2B00PLkdL1XJxGkZWlTBSth1v8ApQewdtstrd+ulb0Xuqm2E29eXrFHiV+igkGHYmdnQKrgkFCoFurrmLD/AK1S47bU7bWw0j4R1kVMoizXLAiTrA5eQDH+E069Ox78d/bxAXEaFFYf/GO7GURYN5DCSGIfqhVJGYkLpex08K8PExmi6WLCSOiD9Kxayoe4EKc2ljfTnQ9DJ7ftDuJuaKzON35jSCCSNHkfEfq4l9o20N7XtY6cjevjZ2+bmdIMVhnwzSfqyzZlY917DX3627xSek9XU2wmprwmsU/ESQvMkWDeUwsQxV9AFJGY2XS9uXn3VTb6b0fK9nxMkTBWk67EgiNk+gdNcwa4Omgqi9O5IBgLiM+ioWycY0kCvJGYWIN0Y6rYkamw7Bf1rMS8RGZnOGwkk8UZs0ikgG3aoCnz8tdKmuNmJA8RiQJsZZQouxAHeSAPea9VwRcEEHtFLHfveRcXhcOY0YxtJdrnk6gjomA+lY5ge7WtrhNlJLs9YDG8CMmXo812jHdmYHXzpmxaqC3vAGs8S7vRSr3d2BGuKxblpCMC+dBmAzZDIbP1f6g5W51pdl7/APSRPO8DRwRqSZCwbM9wAiCwzE3GumtM+Aj7vP8A2AN7zX0Vhm4jyrH0z4GVYj7L5tDflm6ugPfr61IxnELIuGIw7OcSmcKr3IN7BQMvWJPlS+g/t+0O4mxorJ7K38zyyxYiB4HjQyWJzXVRc9g1tqOw17u9vrJipFHySRI3vllDBl6vPPoANdOd/OgcLi7E2wmrorDYbiNLNm6DBSSFD1sr3AHZqF5nXS3Z21Z4PfyF8I+IYMnRHK8Z1YMeSjle/p23tY1jhcdxNsJpqKxKcRnXK8+DlihcgCUknnyJBUdmvPlyvUnGb8P8qfDQYZpnWxBWQAFSFYseqbAZh33o+i/t+02wmsBr2llunvCYsVjZJYWRGYvKSf1JHSEKwt1mYnKOWtWn+MeTozMcDL0HZJm591+rYAnS9yPOmbp3BoQBxNwTXysoJIBBI5gEaX7+6ljvNvI+IbASrh2tnEijNfO2e3RqcvtdUa/1hVlu7tSCLEY+d0kiZcrSZnDasScqqFGubTUnu0rHAQtn+81NvzN/RWHHEhwolfBSrhyRaW99D22ygH369hNTttb9iCaKOOFp+mjEiGNvazFgABbW9ufj4UvovdVDsJqqKzW7m+BxM0kEsLQSxjMVLZrjTwFjqvmDWlqbKVNGEG4UUUUsMKKKK00Ko94d74MGLSNd7XEaasfPsUeJ+Ncd9d6Rg4LrYyv1Ywfix8Bp5kgUlsRiGkYu7FmY3LMbknxNdnT9P6nxN2k3fXgTeYji7IT1MOgH9Z2J+AFdcHxeN/0uHFu0xvr6Kw/30uqK7vs2L2kfUaOzA7SwG0FsFjka1ykiAOPQ6+oJqj3i4WxsC+EORufRsbq3gpOqH3jypZ4bENG6uhKspupHMEU9d19uDF4VJdAx6rgdjDmPLtHgRXJlRsHxIeJRSH4MRWJwzRuyOpVlNip0IPjXOmjxS3eDRDEoOvHZXt9JSbAnxUkeh8KV1d2LIMi7STLqanTDYlo3DxsVZdQymxHkaam5fEAYi0OIss3JW5CT/lfw5Hs7qU9ANDLhXIKMysVn6PorE8Pt8/lC9BMf0yjqsf8AOAfzjt7xr31tq8Z0KNqZ1A2LE+JkzKR3gj30rcDtKfCYSXANhZWkfOqsoJUiQZbiw17xbn4U1aKbHk14IuAi5kdm4qTAYPCRNBJIznKwj16PMxbrWB163gNDrVXvZtyQmbD4nBM6n9Q8eY68g2a3Pt01HIg86YVFEZQG2I5m14qYzYOOnweEwkUsEsjSOUOX/NKW6ufQ8geWlgDrpWk28hbCTgAkmJwABcklG0AHM1PopWeztUIHiLLd/eLFYfCLh48DMzjNZ2VwLszNe2Tsv3jlXuM3FmXZqLlzzLL07xqdSGXKVBHNgAOXja+l2ZRVftBBtRXNxdPeKjB7Kw88iRrgcZqbSGSVlEfjc6G3japZ2o2F2xiXWF5lCKrhBdlXLF1gO3UAHzpl1UYPdtY8ZLig7FpVClTawtk5dv0fjTDODe3t7mDT2mSwmzptoYmfEGJoI2gaBOk0LFgVBIty1JPZyGtfGytu4jD4Q4M4KZplVlUhboQxY5ibchfsuD3i9Miik9e+COP4h1im2RsuULs28UgyYhy1426oLwkFtOqNDqe6tPtXCOdt4VwjFFjILBTlBtNoWtYcx762VFZs5Juvf6zBKmH3FwTomNzoy5pGK5lIzCzezcajWo27WAkXYmIRo3DkSWUowY3UAWUi5pg0UDmJJNeR9IdYp8Tu1KcLgpjDJII1ZJYlzJIAXcgjS/b3d3YanbvbJgmxSGPCYtVQh+lmkICspuOqdDqByN/CmVRTHqCRX+4NBMXuPg3SXHl0Zc0pK5lIzC8uq3Go17O+suuypv8AApTopM/ynNl6Ns1sg1y2vbxpuUUBnIN17fSbScJ4M8TJyzKVv3XFqX+w9rz7NibCyYSWRlYmNo1JV795A5eVzbSwtTHoqaPQIIsQkXFPjN2548BDmjYySYrpmRFLFAUI6wW9uXpcCmvXtFHJlL95gtTBbJwUgl2sSjjPmyXVuv8ArvY063Mcu8VywG78s2wuhClZczMFcFScsha2trXHK/hTCopjnP1H0g1i02jvHPNgWwwwUwkCBHOQ5VC21UWvc20HZ42r3DbPk6bZJMb2SOz9Ruodfb06vrTKopvXoUB7/UVNrMPjsM42yZRC7oMOeS6McrdTMerc8rE9tU+7ccgx8ZwuHnw6E/8AiI3v0Y+yWA9L63tbS9NCigM9Cq8VNrFVuZvK+FimHyaSVGlJDRC9nsOq3dplN/E866/0SxE+CxUjIUlnmE6xHQ2XPob8ic7WBt7I5Xrcbt7trg0dEdnDuXJa2lwBYW7NKuKd84DEoIAnHMXG2NuT47DjCJg5UkYqHLqQqZSDcEgaXHbbS/Op27Gynh2pOCrZFhSNXKkBsqwjQ8jyrc0VM5uCoFCHXm4uYdgSzHasYVlMkgMZZSofK7t1SdCDYC/iK+H3inOAbCfIpulWLomOQ5QoXLm5c7dnfyJpk0UfXvuJtYsxs6X5NsodG90mJcZGug6QG76dUW76+pd3pZ5NqIqMC7I0ZYFQ+R2aysdDcfiKZVFH7QfA/t3NpFtjNvzzYP5EuCmExURsStkAWwzAkacu3Qd5tUnD7DeHaWAXKzLFBkZwpKg2m+law1Ol/CmBRQ9bigPf6zazG4HCONuzvkYIYQA+U5SbRaBrWvofdWyooqTttX6RgKhRRRSQwrw17VFvrtQwYGZxoxGRfAuct/QEn0plXYgCAmop98NufKsW8g9gdRPsrfX1Nz61S0UV7yqFFCcZN8woooppoUzOEEh6PEL2BlPqQwP4ClnTm4ebBOGwgLi0kp6Rgeai1lU+IGp8Sa5OrYDHXvKYxzL7a+FEuHljPJ0ZfeDX56Br9F4prIxPYpPwNfnQcql0PZo2XxPaKKK9CRnXC4lo3V0NmQhlPcRT33c2yMVho5RYFhZgPosNCPf8LUg6Y3CHHazwk6dWQD3qf5a4+rx7Jt7SmM0ajBx8pWJ2HNVYjzAJpOrxIx3/AKo/+KP/AJacG1P1Ev2G/KaTO4m3I8JieklzZejK9UXNyUPK/ga5+mUFWJFymQ8jmXW7W/WMmxcMckgKO9mHRoLix7QLimsKy2zuIeFnlSJOkzOcoulhfxN6q99OIZgcwYbKZF9tyLhT9VR2t330HLnyR0bI4AWoQQo5Nze0UoP8O7XVelPT5OdzCuW3eRk0HjWr3I39+VN0MwCzWupXQSAc7DsYDW3aL0j9Oyi+D+kIcHibSisXvzv2cKehhAMpFyTqEB5adrHnbsGtY/D72bUI6VWlZO/oQU+CWt60U6Z2XbtMXANSfxC3hxMONdIppEUIpyq1hcg00cObopPcPwpC7xbbOLl6ZlCsUCsByuoIuO4Hupv7wbzpgsMrsMzMAES9sxsOZ7FHafLvqufGQqKBzFRuSZf0UoE3q2piiWh6Sw7IYhlHhcg/E1M2PxHxMEvR41Sy3s10ySJ42AGYeFr93jM9K48j9IfUEadFYDf/AHvnw8kPyaRQkkZe+VWvroQSOVqgbJ3j2hjMVEUzxwFwpKxgrZRdszFTdiAfUilHTsV2sVDuLqM6ilpvbxJkErRYQgBTlaSwYseRCA6WB0vrf8arD75bSgtJKJGjOv6aKynyYKLe+mXpXIviA5BG+aVOP3ixI2sYhPII/lCrkzaZSyi1u6umwN/cVPjoo2cdHJJbLkS4U3IGa19NNaqtpfto/wBqX861bFhKMQ3tFZrHEdFFFFefLTA8Q96sRhZ41gcKGTMbora5iPpA9lardjGvNg4ZJDd3QMxsBcnwGgpf8XPnMP3f8xq43Z39wkODhikkYOiBWAjc2I8QLGu1sV4VKjmSDfEbnzxD3qxGFnjSBwqsmY3RW1zEfSB7Kjbz7dxJ2VhpVdgZP1rp1TqDYXX2QT3W5AdtUPELb8OLnjeBiwVMpurLrmJ+kO6r/Hbblwux8G0JALWU3UNcZXNrMO8CqjHqqfDzf8xbsnmWvDLHzy4ZjMWZVa0bvcki2oudWAPb5jsrY1j91N6mOz3xOKYHo2YXVQNAFsABYXJNvWsdj+ImNnkIgJjBPVSNAzW8SQST5WFQOFsjtVCPsFAjhqPj3IikINiEYg91gaVScQsdCrRzA5ivUaSMKynTWxADDs5etX25m80+LjxYnYNkj6tlVbZhJfkNeQpW6Z1Gxqpg4PEq+He8GImxoSWaR16NjZmuLjLrTTpBbubcbCS9KihmyFVB5AtbU258uVW+J3z2lGweR5EDagPCFU+QK6105umLva0IiPQ5jmopf4jfOebZvymAhJIXCzLlDAg6ZlDXsNVP8XdVvw/3lfF4djKQZI2sSABcEXU2HqPSuNsLKpY+JUMCampopb73b/zQY7o4WHRx5Q4yg5j7TC51GhA07b1uNpbYWPCviAbqI+kX+tcXX3kj30GxMoBPmYMDcsKKXu4u9GKxMkj4iRehhTM5yKoueWoGgADH0FVG2+JWImkK4W8aXstlDO3ibg2v3AetUHTOW1g3FXGzRSjg362hhtMQrFWBA6WLIQSNCpyi9jrY3qdupvbjcXLJF0q5uhZk/RoOupS19OWpHrRPSuBdioBkEZ1FLrcbfmebFdDiWBzKcvVVSGXWxt3i/urb7b2oMPh5Jm+gpIHeeQHq1hUnxMjamMGBFydRS93C3jxmMxDdJIDFGt2tGouWuFAIFx2n93xphUMmM421MINi4UUUVOGFL/i7jLRQRfWcuf3BYfF/hTApW8XW/TwD/wBtvzD/AIV09KLyiJk+7MFRRRXszlhXXC4R5Gyxozt3IpY+4Vr90OHbYgCXEXSI6qo0aQd9/or48z2W500NnbKigTJCiovcotfxJ5k+Jrjy9UqGhyZRcZPeYvc3hz0TLNirFxqkfMIe9zyZvDkPHs39FFebkyNkNtOgKB2kbaUWaGRfrIw96kV+eBX6PNIne3YxwuLkjtZSc6eKtqLeWq/u12dE3JWSyjzKeiiivSkIVvuEWGJnnfsVAvqzX/lrBxRFmCqCzMQABqSToAB306tzdjLg4UhYjppAZXA8MoIB7lzKvmT31ydU4CV5MpjFm5c7U/US/Yb8ppLblbvpjMR0UjMoEZe6WvcFR2g99Onan6iX7DflNKvhP8+P3Lfmjrl6clcbkSj8sJrdm8NYcPMkyySlozmAOSxtfnZaWOzcZL8pEsadLLmMlihfU3ObKOdib+dP80m9ubOm2XjumjHULFo2t1SGveNvEAkW7rEeD9PlLlg3JriB1qqlj/Tban+jn/60n/GqPAYbEjGxz/J5EPSq5Cwuqi7C9hbQWv761DcX+rphjm8ZNPy3qx3F3txOLZhLEpQXJlW6gHsS2oY+RFhz8WtkUnQD5wcE95iZsOJ9sMkuqviSrX7QHIt6gBadSIAAALACwA0t4ClJxB3ekw2KOJjuI5Gzh1/zb3vYnsu3WB8bdlWGH4uOIwHw4aQD2hJlBPflym3lely42yqpTniFSFJBlFxGwKRY+QIAA6hyB2Fgb++1/WpXE6cnExKeSwLb94tc/Ae6s3tjHyTytLN7UgzcrC1rDKPq2Fh5UwuIu7LzRRYiIFjGgV1AuSvMMB22JNx3Hwq96FA35/6id7qU2z96NowxJHFhrIosoGGk9976k879tV238VjcYVM2Ga6XAZMPIpsewnW4/wCvfVxsLim0UKxzRGUqLB1exIHLMCNT43rth+JuJmxKrDArK2giuSx8c+lvdYDn30tOrEhB+tw8Ed5m94M/yfBiRWVljdbOCDZZCBodfZt7qZ2x16LZCFOYwxcW7yhf8TWP4skmfD3Fj0ZuAb2OblftrebtxBtn4dTqDAgPkUAqOZrxKfzjqPiMWvDDZ6SY27gHokLqD9a6gH0uT52pvzQq6lWAZWFiCLgg9hFJTE4afZWNBX6JORiOrKh7D6aEdh9DWgxvFt2jKxQBJCLBi+YAntC5Rc91/jTZ8T5WDJyIEYKKModgYcR7XRF9lJ2UeSlgPhXTaX7aP9qX861E3RDf4SgzXzdL1r879a9/G9S9pfto/wBqX8610H7/AP5k/Hzjoooorxp1RVcXPnMP3f8AMa67D4ZJiMNFMZ3UyKGsEU2v2XvXPi585h+7/mNbncr9n4b7sV6DZGTCpUyIALm4q98t2FwMqIrl865rsALakW0q73l/YmC+0PySV5xb+cw/dn8xr3eX9iYL7Q/JJVQxZcZPv/MWqJlTJMRsZFHJsU1/RLj46+lbLhRgUGFeUAZ3cqT2gLay+Wt/WqvdnYPyvY0kQsHErOhP1lC8/Ai49az2w95MRs2R4ymhPXikuNRpcEcjbt1BHfpQceorIve5h8JBMZXEDAJJgJS4F41zoe5h3efL1rHcMf1eN+7H4S1Xbxb7T46MxrHkiUZ3CEsbAjV20soNtLc7c9KseGP6vG/dj8JaUY2TCQ397Q2C/EqeG+EWTHx5hcIrOL94Gh9Cb+lMDiXAG2dITzVkYeeYL+BNYbhb8/H3Tfy1vuI37Nm80/vEoZj/AJ1+X7wp9wzMcMMEs2GxkTey+VT6q4vVJuhtk7Pxcqy8gro472juRbxJBUfarR8IPYxH2k/Bqo+J+yeixnSAdWZc37y9Vv5T604IbK+M9jF7KCJnlwUs6T4jmEIeQ+MjH/fc+VW+L3oL7Liwt+srkN4ovWX0uQP3K3e5W7oXZuSQa4gFn07HFgPRbHzNLHB7DdsYuFbRuk6NvCx6x/hBNUXIuQkH8JgII+c1ybNOH2BI30pyrt9lnQAeWX8xrtwjwCHppiAXUhB/VBFzbz091bbbOxFnwj4cdUMuVf6uWxXTuBApSbH2xPsvEurJ4SRsbBgOTKffZtdCa50Y5UcDuTHI1IMbm8OASbCypIBYoTr9EgEhh3EHWllwp+fH7lvzR1I27xKkxMRhhh6POCrHNnYi2oUBRbS9z3X5c64cKvn5+6b80dFMbJhbaAsCwqcd98AcHtHpI9AxE6eDX6w/iBPkwqfxH3qWeOCOI9VlEzeGYdVT4jUn0rS8TtkdLg+kA60Bz/unRh+Dfu0v9x9ifKcYikdSP9I/kpFh6tYeV6fGVZBkb8MDAg0PMZ24ew/k2DQEWkk/SPfnduQPkth53rRUUV5rMWJJlwK4hRRRSwwpZ8X8N18O/YQ6e4qR+JpmVleJGyzNgWIF2iIkHkLhv9kk+lX6dtcgMRxaxNVp+H+7gxWJu4vHFZ2B+kSeqp8DYk+At21mKa/CbDgYSR+1pSD5Kq2/E++vT6hymMkSCCzNtoB3AVjNscUsPExWFTORzIOVPRiCW9Bbxqs4obzkH5JGbCwaUjnrqE8ranzHjS4rlwdKGGzyj5KNCMjD8X9f0mGIHeklz7iov761exN8sNiiFjks5+g4yt6X0b90mkZQDV36TGe3EQZD5n6Pql3n3WjxsYV+q66o4Gq38O1T2isVurxNKAR4u7KNBKBdh94PpeY18+dMbA7SjmQPE6up7VN/f3HwNee2N8LX9ZcEMIoNocOMZGxyxiVRyaNl1/dYgio2H3Dxrmww7Dxcqo+Jp41A2rtqHDJnmcIOwHmfBVGpPlVh1mQ8ACIcazO7u7nw7Ojaedg0ircuR1YxbXoxzv2X5nkLXtUPcna74zaGIxBuEWMRop+irNcDzOUk+JrJb4b6vjWyrdIVNwvax+s9tPIdnjzra8K9lmPCNKeczXH2U6o+OY+6nyIVxl3+8YAQTQ7TZugIIIuDoQe2/fUPBbDghbNFDHG1rXRFU27rgctBU6vl3ABJNgNSe6uAE9pafVcsRhlkUq6hlPNWAIPmDSmxXFDFdMxjKdHmJVSgvlvoCedyPxpsYTFCSNXX2XUMPJgCPhVcmFsdExQwbtKr+hWCzX+TRX+zp7uVW8GHVFCooVRyVQAB5AaCulFTLE9zDQnxNErKVYBlOhBAIPmDzqpTc7Bhsww0V/si3u5fCoHETacsGDDwuUbpFF1tyIbTWvOHW05Z8GXmcu3SMLtbkAumnmaoFYJuDxBYupc4rd/DyNmkgidrWuyKTYchcjlU8LYWr2ipEkxpU4vdPCSsWfDxljqTlAJ8yLXqTs/Y0MF+hiSO/PIoBPmeZqbRRLMRVwUJDx2x4JiDNFHIQLAugaw8LipMMKooVAFVRYACwAHIAdgrA8Uts4iEwrE7RowJLISpLAjQsNeWtvHwrSbk46WbBRPPfOb6kWLAEgMfMdvbz7ao2NhjDk8QAi6lrjdnxzLllRZF52dQw8xfkahYLdbCwtnjgjVhqGy3I8ieXpVrRUwxAoGGpXx7Awyv0ggiD3zZgi5rntva969bYGHMnSGCIvfNnyLmuNb3te/jWT4o7XxEKRCJmjRiczoSDcWsuYcha58beFXO4W0JZsCjzElrsAx5soNgT39ov22qpRggyXFsXU0VFFcMdIVidhoQpI8wCahHnLG7GgmIMsUchAsC6BiB3C4qRh8OqKERQqqLBVFgB3ADlWA4db14nFYh0nkzqIswGVBrmQX6oHYTTDquVGQ6kxVIPIkLG7GgmIMsUchAsC6BiBzsLiiXY0DRrG0UbRp7KFAVXmOqLWHM1Noqex941Sg27h5cNhWOAjjVlOcoIxZh25VFutyPja1YLD8RBIbY3DRTjsIRQV8LNcH3im5VPtHdHCTtmkgQsebC6k+ZUi/rXRiyoOHF/n5iMp8Rabwb7RywNBhsOsEbkFyMoLWN7WUWGoGtzWu4abAaHDO8q2M5BysPoAEC4PfdjbutWO3asm1ViCJk6Z16yKxAUvaxYEjkNRrVnxC3hxUWNyJI8SKqlMhIDXGpP1+tcWNxpyrrdL/xJxfMmD+IxiYPYWHibNFDGjWtmRFU2PZcCpOKwiSoUkVXU81YAg2N9QfGuWypneCJpBZ2RS4tazEAkW7NeypdeaSb5lpFwOy4ob9DGkebnkULe3fbnRjtlxTACaNJAOWdQ1r91+VSqKFm7hnirYWGgFRV2TCJelESdKfp5Rm5W9q1+WlS6K1maFQto7FhnA6aJJLcsygkeR5iptFYEjkTStwO7eGhv0cEa5hlJCi5B5gk628K6YPYcELZooY42ta6IqmxtpcDloKnUUSzHzBQmB4rbcyxJhlPWk67/ZU6D1Yf7Jqfwz2H0OE6RhZ5+tr2KPZHqLt+9V7jt28NM+eWFHa1rstzYdlWKqAAALAaADs8qqco9MIvzi6/FZntFFFQjwooorTQrx1BBB1B0INe0Vpoit7t3Tg8Sya9G3WjPevdfvXkfQ9tbbhHjQYJou1HD+jrb8VPvrVbx7vR4yExyaHmjDmjW0I7x3jtpb7uiXZm0VjnGVJP0Zb6LAkZXUnsDWv3XN69H1PWxFfIkNdWvxKTe8H5fib/APqt7uz4WqorXcT9mmPG9J9GZQ3qoCkfBT61ka7cRtAfykmFEwoooqkEK+4Z2Q5kYqe9SQfeK+KK00s/6T4u1vlM1vvX/G9V0khY3YlieZJJJ8ya+a7YPBPM4jiUu7aBV/70Hj2UtBeZuTJOwtjvisQkKfSPWP1VHNj5D42HbT6weFWKNY0FlRQqjuAFhVHubukuCi1s0z+2w5eCrf6I+J17raKvJ6nN6jUOwnSi6iFZniHtfoMC4HtS/ol/eBzH+EH3itNSk4p7X6TFLCPZhXX7T2J9y5R76Xp03yCFzQlBBu87YKTFD2UkCW7wRqfRig9/dTI4XbW6XCGMnrQtl/dbVfjmHpVFgd8sEuAGEZZiDGUYhF9prksOv9Y3HpVPw52r0OOVSerMOjPnzX/aFv3q7cgbIjWO3aSWlIqNrbO10w0LSyHqqOQ5knkq+JNKzE8Q8dPIeh6g7EijDkDxJUk+elX/ABenIhgTsLsx81UAfmNW/DbZyR4BHUdaW7Oe02ZgB5ADl599c+MLjxeoRZMc2WoRf7b3ynnwxw+JXrh1cNlyHS9w6+vMWrW8PpymypnX2laRh5hFI+NdeK2zkbCrMQOkRwoPaQ17qe8X19D3mo2437GxH+t/uxVGZWw2BXMABDcyjwXFDFAPnyyMwATqAAG/MhdW05Dvrg2/+0IpAZGt25JIgoI8soa3iDXfhVgVfGMzC/Rx5lv2EkLf3X99aXizhlOEje3WWUAHwZWuPeB7qdjjXLpqOYo2K3cqdrcTZpciYKMhioLnJnYHtVFsRYfWI18Kg7I4k4qKYDEnOl7OGQKyjvFgNRzsfhWj4T4JRhXkt13kKk9tlC2Hlck+tZvithwuNDAavECfEgut/cAPSggxlzi1+cJ2ra5puI28cuHEHQlLSZicyBwcuS1r+ZrzaO9M6bIhxKsvSuVBOUW1LDReQ5CqLiMb4bAfdn8sNd9sf+X8P5r+Z6Rca6Jx5/mEk2ZBi4lYx4+jQBpSxOZY7nLYWCoBzvckm/ZXzsviTioZQMSekQGzqyKrD7NgNRzsfhzq/wCEeBXoZpbdcvkv3KqqbD1b4CqXizABi42A1aLXxysw19LD0FUHpnIcesHxBdrmm4hbxyQQwtCVIlJvmQMCMoI0NeQ75tFspMTKA0rkooAygtmcC4HIBVubd3jVHxAP+T8B9kf3S1M2fu8cZsOJENnVmdL8iQ8gse64JF++1RCIMalvf+Y1nY17TPf0+2j+sznJe36lcnlfL/vvWi2vvhiX2dFLHEUaRij9TMGXIeunaFJ7T3HnzrN7J3oxGBvhp4s8WoaGVbGzc8ptyOvO4PxpmYPbEWJwLSQ6LkZctrFCF9kgcraelqfNSkHQVfeBefMTu7+1p8PIWwwuxXKepn0uDy8wNa0uI4k4qOeVSVYKXRRkAsQSFJtqbd3bXnCP53J9yfzx1A2RCG20ARcfKXP8LOw+IFXfUs2w7CILAFGbXc/bGJ6KebHsyolrB4whFhmJAygkWKgVltp8SsXNKRhv0a/RVUDufFrg6+AGnjzrWcUpiuAsPpSKp8tW/FRUThPs5BhnmsOkdyl+0KtuqO6518dO6uVSgU5Svy8Shu9bmfj4j42JHSZeuV6jNHkZTcastgGFrjlVlsrfPFy4HEy3DSRtGEyxg6M1j1Rz0rQ8RdnJJgJGYdaIZ0PaDcAgeBGlvLuqj4QexiPtJ+DU1o2IuF8wchquYLC7RlTEiZP12ct7N+sb36vqdK1G2t+cXGILlAxhEhzRLcMWkFwD7OiioOwf20P7RJ+MlSOK3z4fcr+MldB1bIFI8RBYBMY+1d4kw2FE0utwtlFruzC9l+J8ADS1xHEPHzOeiOUc8sUYew8SQSfhUnidiDfCp9EQ5reJsPwUUwN0dmJBg4lQDrIrsfrMwBJP/fICuUBMSBiLJlDbGpit3OJ8gkCYyxUm3SBcpT7ajQjvsAR41q9+NtyYbB9LCQGzKASAws1ZTi3s9FeGVQA75lYj6WULYnxFyL+XdXu18SX3fhLcwyr6IzKPgBTaI2jgVZ7QWRYkCPiVjHjEaKGlJJzrHmOWwsFQC173JJvzFebK4k4qKUDEnpEvZ1ZArKO9bAajuPwrQcJcAow8stuuz5L9yqqmw9WJ93dVDxXgC4xGA1eIE+JDMLn0sPSqD0zkOPWD4gu1xsxyBgCDcEXB7wa+qr93vmmH+6T8i1YV5hFGpeFFFFCaFFFFaaFFFFaaFFFFaaFFFFaaFQtq7HixMZjmQOvjzB71I1B8RU2iiCRyJpnNv7pDE4MQl7vH+rkfnpoM9ud10J9bUm8fs+SCQxyqUccwfxHePEV+h6g7U2JDiVyzRq47CRqPssNR6GurB1Jx8HtJum0/P1FNXFcJcOTdJZUHccre64B+NcBwgj/0iT+Ba7fteL3kvTaLGvVW5sNSeQHb5U3cHwswiav0kn2nsPcgH41otn7Cgg/Uwxoe9VF/VuZ99I3WIOwuEYj5io2Fw7xOIN3XoE+tIOsfspzPramdu9utDg0tEvWI60jas3meweA0q4orhy9Q+Tg9pVUCwoooqEecMbi1ijeRzZUUsfIC9JndrZB2jjW6UkBs0shW19TyFwfpEDyFOjFYVJEKSKGVuasLg9uoqPgNjQQEmGJIy2hKKBe3faujFlGNTXcxGXYiZb/FNhfrzfxJ/wAlYvfXdoYCePomcqy5lZrXDKddQBy6p9adVRMfsmGcATRpJl1GdQbX7r02PqWVrY2IGQEcTK7z4I7S2bHLCLuAJQo5nQh0Hje/qvjWS3T3+fBoYnjMkYJKi+VkJOo1GovrY2sb028HgY4kyRIqKNcqiw156Cq/aO6eFnbNLAjMebaqT5lSL+tZMyAFGFjxMVPcd4rd7d85McAAhjiQ3IvmuxuAXNgBpcAefPs1G4/7HxH+t/uxWuTdrDCLohBHkuGy5BYkcie8+JqRhtlRRxmNI0VGvdVUAHMLG48RTPnQpqormYIbsxa8IvnM33Y/MK0XFb5iv3q/letLgNiQQEmGJIyRYlFAuOdjau2O2dHMuWVFkW97OARcdtj5mkbMDl3qEL8NTLcK/mH+tb8FrL8W/ncf3I/PJTRwOz44VyxIqLe9kAAue2wrjjthQTMGmhjkYCwLqCbam2vZcmsuYDKXgK2tRccRfm2z/uj+SGu+2P8Ay/h/NfzPTAxew4JQqyQxuEFlDKDlGgsvdyHur2TY0DRCIxIY15IVGUW7h6mmGcAKK7G5tOTMrwl+ZyffH8kdUXF35xD92fzGmXgdmxQqVhjWNSbkIABfQX07dBXLH7EgnIM0SSECwLqDYdwvSrmAy+pUJX4ai94gfs/AfZH90tScHvE+D2JC0aks5dA1rrHd36zePcO0+47rFbFglVUkiR1T2VZQQuluqOzTSukWzYli6JY0EeoyZRlsTcjLy1Jo+suoUjzcGpu4qtv7+Ji8L0cuHHTaWcEWU6XK6Zhfll8edXnDrBuuz8Q7AhZMxS/aAliw8L6fu1pRuNgs2b5PHfu1t/DfL8KuugXLlsMtsuW2lrWtbutpRfMmuqCYKbsxU8I/ncn3J/PHUTYX7bH9ok//AEprYDYUEDFoYY42IsSigG2htp2XAr5i3fw6ydKsEYkuWzhBe5vc37zc++mPUgsxruINOBIu92wzi8I8S+3oyX+suoB89R60sN197ZdnO8bxllJ60bHKVYaXFwbG2hHbYU6arNp7tYbEG80KO31rWb+JbG3rU8WYKpRxYjMtmxFnvVv8+Mj6KOMxx+0+uYsBY62FlUGx91XfCD2MR9pPwatjhd2cNHG0aQRhX0YZb5gDezE6nXvqRgNkwwAiGNI83PIoF7d9qZ8yemUUVAFN2Yo9g/tpf7RJ+MlSOK3z4fcr+MlM6Ld7DLJ0iwRiS5bOEF7m9zfv1NfWO2Bh5mzSwxyNa13QE2F9Lns1NN9pXcNXioNDVTIb+btPPhYZogWeJACoFyykDkO0g627iapN2+JbYeFYpYzKE0Rg2Ugdim4N7cr91NdUAAAFgNAO61VGO3PwkzZpIELHUkAqT55SL+tImZddMgsQlTdiK3a+159q4lFRLW0RAbhQbXZ2t5XPcB67DfnZww+yEhXURtGt+8i9z6m59a1+ztjQ4cWhiSMHnlFifM8z610xuAjmXJKiut75WAIuO2xot1A2WhQEwTg3Mnwo+Yt9835Y6zvFv51F91/O1M7A7OjhXLEixre9kAAuba2HboK447YcEzBpoY5CBYF1BIHOwvSrmAyl6mK/DU+d3vmeH+5T8i1YV8RRBVCqAFUAADkANAB4Wr7rnJs3KQooooTQooorTQooorTQooorTT//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1" name="AutoShape 7" descr="data:image/jpeg;base64,/9j/4AAQSkZJRgABAQAAAQABAAD/2wCEAAkGBhQSEBUUEhQWFRUVGSAWGBcUFRcYHRceGBsXGiAaFBgYHCYfGBojGhwZHy8hIycpLCwsGh8xNTAqNSYrLCkBCQoKDgwOGg8PGiwlHyQsLDQuKiwsLCwsLCksLCwsLCwsLCwsLCwsLCwsLCwsLCwsLCwsLCksLCwsLCwsLCwsLP/AABEIAHABwwMBIgACEQEDEQH/xAAcAAACAwEBAQEAAAAAAAAAAAAABwQFBgMBAgj/xABOEAACAQIDBAcDCAYEDAcAAAABAgMAEQQSIQUGBzETIkFRYXGBMpGhFDRCUnJzsbIjMzWCksIWYnSzFRclQ1SDosHR0uHwJDZTY5OUw//EABkBAAMBAQEAAAAAAAAAAAAAAAECAwAEBf/EAC4RAAICAgEDAgMIAwEAAAAAAAECABEDEiEEMUETUSKBoRQyQmFxsdHwI8Hhgv/aAAwDAQACEQMRAD8AeNFFFaaFFFFaaFFfEswVSzEKBqSTYDzNYrbnEwR3XDwvIR9N1ZU9Ba7D3U6Y2c0ogJA7zcXopI43f/GyE/pig7owFt6+18aqpNtYhjczzE+Mr/8AGusdE3kyfqifoOikLhd6sXGeriJfJnLD3PcVo9kcVp00xCLKv1lsjfDqn3DzpW6Nx25mGURr0VU7C3ngxa3he5GpRtGXzXu8RceNW1chBU0ZW7hRRRQmhRXHF/q3+yfwNYXdE/5Cn+xN+U1RU2F/mPrATRjAr5aQC1yBflc8/Ks/w/P+TYPJv7x6xu8uBVtpyLj3dEkH/h5RbInK1wRyB0PLXU87h1xW5W+0UtxcalFRNk4TooUQyNLlUDOxuW8b/wDenaa5bxfM8R9zJ+RqjXNRpYXopXbt7jfKMEk8c8sc5zWIbq3VmA5AMOXO9XWw9+suzumxF2kR+hsoGaRrAjwBsdT4E+FXbDX3TdGoob3m3orHx79yI6fK8JJh45DlEjNcAnlnGUZfx56aV9bR38aPFSYaPDPNIlsuRvauFa5GXqgA89aT0Xuq/aHYTXUVmdh76rM0kc8TYeWJS7K+vVHMg2B00PLkdL1XJxGkZWlTBSth1v8ApQewdtstrd+ulb0Xuqm2E29eXrFHiV+igkGHYmdnQKrgkFCoFurrmLD/AK1S47bU7bWw0j4R1kVMoizXLAiTrA5eQDH+E069Ox78d/bxAXEaFFYf/GO7GURYN5DCSGIfqhVJGYkLpex08K8PExmi6WLCSOiD9Kxayoe4EKc2ljfTnQ9DJ7ftDuJuaKzON35jSCCSNHkfEfq4l9o20N7XtY6cjevjZ2+bmdIMVhnwzSfqyzZlY917DX3627xSek9XU2wmprwmsU/ESQvMkWDeUwsQxV9AFJGY2XS9uXn3VTb6b0fK9nxMkTBWk67EgiNk+gdNcwa4Omgqi9O5IBgLiM+ioWycY0kCvJGYWIN0Y6rYkamw7Bf1rMS8RGZnOGwkk8UZs0ikgG3aoCnz8tdKmuNmJA8RiQJsZZQouxAHeSAPea9VwRcEEHtFLHfveRcXhcOY0YxtJdrnk6gjomA+lY5ge7WtrhNlJLs9YDG8CMmXo812jHdmYHXzpmxaqC3vAGs8S7vRSr3d2BGuKxblpCMC+dBmAzZDIbP1f6g5W51pdl7/APSRPO8DRwRqSZCwbM9wAiCwzE3GumtM+Aj7vP8A2AN7zX0Vhm4jyrH0z4GVYj7L5tDflm6ugPfr61IxnELIuGIw7OcSmcKr3IN7BQMvWJPlS+g/t+0O4mxorJ7K38zyyxYiB4HjQyWJzXVRc9g1tqOw17u9vrJipFHySRI3vllDBl6vPPoANdOd/OgcLi7E2wmrorDYbiNLNm6DBSSFD1sr3AHZqF5nXS3Z21Z4PfyF8I+IYMnRHK8Z1YMeSjle/p23tY1jhcdxNsJpqKxKcRnXK8+DlihcgCUknnyJBUdmvPlyvUnGb8P8qfDQYZpnWxBWQAFSFYseqbAZh33o+i/t+02wmsBr2llunvCYsVjZJYWRGYvKSf1JHSEKwt1mYnKOWtWn+MeTozMcDL0HZJm591+rYAnS9yPOmbp3BoQBxNwTXysoJIBBI5gEaX7+6ljvNvI+IbASrh2tnEijNfO2e3RqcvtdUa/1hVlu7tSCLEY+d0kiZcrSZnDasScqqFGubTUnu0rHAQtn+81NvzN/RWHHEhwolfBSrhyRaW99D22ygH369hNTttb9iCaKOOFp+mjEiGNvazFgABbW9ufj4UvovdVDsJqqKzW7m+BxM0kEsLQSxjMVLZrjTwFjqvmDWlqbKVNGEG4UUUUsMKKKK00Ko94d74MGLSNd7XEaasfPsUeJ+Ncd9d6Rg4LrYyv1Ywfix8Bp5kgUlsRiGkYu7FmY3LMbknxNdnT9P6nxN2k3fXgTeYji7IT1MOgH9Z2J+AFdcHxeN/0uHFu0xvr6Kw/30uqK7vs2L2kfUaOzA7SwG0FsFjka1ykiAOPQ6+oJqj3i4WxsC+EORufRsbq3gpOqH3jypZ4bENG6uhKspupHMEU9d19uDF4VJdAx6rgdjDmPLtHgRXJlRsHxIeJRSH4MRWJwzRuyOpVlNip0IPjXOmjxS3eDRDEoOvHZXt9JSbAnxUkeh8KV1d2LIMi7STLqanTDYlo3DxsVZdQymxHkaam5fEAYi0OIss3JW5CT/lfw5Hs7qU9ANDLhXIKMysVn6PorE8Pt8/lC9BMf0yjqsf8AOAfzjt7xr31tq8Z0KNqZ1A2LE+JkzKR3gj30rcDtKfCYSXANhZWkfOqsoJUiQZbiw17xbn4U1aKbHk14IuAi5kdm4qTAYPCRNBJIznKwj16PMxbrWB163gNDrVXvZtyQmbD4nBM6n9Q8eY68g2a3Pt01HIg86YVFEZQG2I5m14qYzYOOnweEwkUsEsjSOUOX/NKW6ufQ8geWlgDrpWk28hbCTgAkmJwABcklG0AHM1PopWeztUIHiLLd/eLFYfCLh48DMzjNZ2VwLszNe2Tsv3jlXuM3FmXZqLlzzLL07xqdSGXKVBHNgAOXja+l2ZRVftBBtRXNxdPeKjB7Kw88iRrgcZqbSGSVlEfjc6G3japZ2o2F2xiXWF5lCKrhBdlXLF1gO3UAHzpl1UYPdtY8ZLig7FpVClTawtk5dv0fjTDODe3t7mDT2mSwmzptoYmfEGJoI2gaBOk0LFgVBIty1JPZyGtfGytu4jD4Q4M4KZplVlUhboQxY5ibchfsuD3i9Miik9e+COP4h1im2RsuULs28UgyYhy1426oLwkFtOqNDqe6tPtXCOdt4VwjFFjILBTlBtNoWtYcx762VFZs5Juvf6zBKmH3FwTomNzoy5pGK5lIzCzezcajWo27WAkXYmIRo3DkSWUowY3UAWUi5pg0UDmJJNeR9IdYp8Tu1KcLgpjDJII1ZJYlzJIAXcgjS/b3d3YanbvbJgmxSGPCYtVQh+lmkICspuOqdDqByN/CmVRTHqCRX+4NBMXuPg3SXHl0Zc0pK5lIzC8uq3Go17O+suuypv8AApTopM/ynNl6Ns1sg1y2vbxpuUUBnIN17fSbScJ4M8TJyzKVv3XFqX+w9rz7NibCyYSWRlYmNo1JV795A5eVzbSwtTHoqaPQIIsQkXFPjN2548BDmjYySYrpmRFLFAUI6wW9uXpcCmvXtFHJlL95gtTBbJwUgl2sSjjPmyXVuv8ArvY063Mcu8VywG78s2wuhClZczMFcFScsha2trXHK/hTCopjnP1H0g1i02jvHPNgWwwwUwkCBHOQ5VC21UWvc20HZ42r3DbPk6bZJMb2SOz9Ruodfb06vrTKopvXoUB7/UVNrMPjsM42yZRC7oMOeS6McrdTMerc8rE9tU+7ccgx8ZwuHnw6E/8AiI3v0Y+yWA9L63tbS9NCigM9Cq8VNrFVuZvK+FimHyaSVGlJDRC9nsOq3dplN/E866/0SxE+CxUjIUlnmE6xHQ2XPob8ic7WBt7I5Xrcbt7trg0dEdnDuXJa2lwBYW7NKuKd84DEoIAnHMXG2NuT47DjCJg5UkYqHLqQqZSDcEgaXHbbS/Op27Gynh2pOCrZFhSNXKkBsqwjQ8jyrc0VM5uCoFCHXm4uYdgSzHasYVlMkgMZZSofK7t1SdCDYC/iK+H3inOAbCfIpulWLomOQ5QoXLm5c7dnfyJpk0UfXvuJtYsxs6X5NsodG90mJcZGug6QG76dUW76+pd3pZ5NqIqMC7I0ZYFQ+R2aysdDcfiKZVFH7QfA/t3NpFtjNvzzYP5EuCmExURsStkAWwzAkacu3Qd5tUnD7DeHaWAXKzLFBkZwpKg2m+law1Ol/CmBRQ9bigPf6zazG4HCONuzvkYIYQA+U5SbRaBrWvofdWyooqTttX6RgKhRRRSQwrw17VFvrtQwYGZxoxGRfAuct/QEn0plXYgCAmop98NufKsW8g9gdRPsrfX1Nz61S0UV7yqFFCcZN8woooppoUzOEEh6PEL2BlPqQwP4ClnTm4ebBOGwgLi0kp6Rgeai1lU+IGp8Sa5OrYDHXvKYxzL7a+FEuHljPJ0ZfeDX56Br9F4prIxPYpPwNfnQcql0PZo2XxPaKKK9CRnXC4lo3V0NmQhlPcRT33c2yMVho5RYFhZgPosNCPf8LUg6Y3CHHazwk6dWQD3qf5a4+rx7Jt7SmM0ajBx8pWJ2HNVYjzAJpOrxIx3/AKo/+KP/AJacG1P1Ev2G/KaTO4m3I8JieklzZejK9UXNyUPK/ga5+mUFWJFymQ8jmXW7W/WMmxcMckgKO9mHRoLix7QLimsKy2zuIeFnlSJOkzOcoulhfxN6q99OIZgcwYbKZF9tyLhT9VR2t330HLnyR0bI4AWoQQo5Nze0UoP8O7XVelPT5OdzCuW3eRk0HjWr3I39+VN0MwCzWupXQSAc7DsYDW3aL0j9Oyi+D+kIcHibSisXvzv2cKehhAMpFyTqEB5adrHnbsGtY/D72bUI6VWlZO/oQU+CWt60U6Z2XbtMXANSfxC3hxMONdIppEUIpyq1hcg00cObopPcPwpC7xbbOLl6ZlCsUCsByuoIuO4Hupv7wbzpgsMrsMzMAES9sxsOZ7FHafLvqufGQqKBzFRuSZf0UoE3q2piiWh6Sw7IYhlHhcg/E1M2PxHxMEvR41Sy3s10ySJ42AGYeFr93jM9K48j9IfUEadFYDf/AHvnw8kPyaRQkkZe+VWvroQSOVqgbJ3j2hjMVEUzxwFwpKxgrZRdszFTdiAfUilHTsV2sVDuLqM6ilpvbxJkErRYQgBTlaSwYseRCA6WB0vrf8arD75bSgtJKJGjOv6aKynyYKLe+mXpXIviA5BG+aVOP3ixI2sYhPII/lCrkzaZSyi1u6umwN/cVPjoo2cdHJJbLkS4U3IGa19NNaqtpfto/wBqX861bFhKMQ3tFZrHEdFFFFefLTA8Q96sRhZ41gcKGTMbora5iPpA9lardjGvNg4ZJDd3QMxsBcnwGgpf8XPnMP3f8xq43Z39wkODhikkYOiBWAjc2I8QLGu1sV4VKjmSDfEbnzxD3qxGFnjSBwqsmY3RW1zEfSB7Kjbz7dxJ2VhpVdgZP1rp1TqDYXX2QT3W5AdtUPELb8OLnjeBiwVMpurLrmJ+kO6r/Hbblwux8G0JALWU3UNcZXNrMO8CqjHqqfDzf8xbsnmWvDLHzy4ZjMWZVa0bvcki2oudWAPb5jsrY1j91N6mOz3xOKYHo2YXVQNAFsABYXJNvWsdj+ImNnkIgJjBPVSNAzW8SQST5WFQOFsjtVCPsFAjhqPj3IikINiEYg91gaVScQsdCrRzA5ivUaSMKynTWxADDs5etX25m80+LjxYnYNkj6tlVbZhJfkNeQpW6Z1Gxqpg4PEq+He8GImxoSWaR16NjZmuLjLrTTpBbubcbCS9KihmyFVB5AtbU258uVW+J3z2lGweR5EDagPCFU+QK6105umLva0IiPQ5jmopf4jfOebZvymAhJIXCzLlDAg6ZlDXsNVP8XdVvw/3lfF4djKQZI2sSABcEXU2HqPSuNsLKpY+JUMCampopb73b/zQY7o4WHRx5Q4yg5j7TC51GhA07b1uNpbYWPCviAbqI+kX+tcXX3kj30GxMoBPmYMDcsKKXu4u9GKxMkj4iRehhTM5yKoueWoGgADH0FVG2+JWImkK4W8aXstlDO3ibg2v3AetUHTOW1g3FXGzRSjg362hhtMQrFWBA6WLIQSNCpyi9jrY3qdupvbjcXLJF0q5uhZk/RoOupS19OWpHrRPSuBdioBkEZ1FLrcbfmebFdDiWBzKcvVVSGXWxt3i/urb7b2oMPh5Jm+gpIHeeQHq1hUnxMjamMGBFydRS93C3jxmMxDdJIDFGt2tGouWuFAIFx2n93xphUMmM421MINi4UUUVOGFL/i7jLRQRfWcuf3BYfF/hTApW8XW/TwD/wBtvzD/AIV09KLyiJk+7MFRRRXszlhXXC4R5Gyxozt3IpY+4Vr90OHbYgCXEXSI6qo0aQd9/or48z2W500NnbKigTJCiovcotfxJ5k+Jrjy9UqGhyZRcZPeYvc3hz0TLNirFxqkfMIe9zyZvDkPHs39FFebkyNkNtOgKB2kbaUWaGRfrIw96kV+eBX6PNIne3YxwuLkjtZSc6eKtqLeWq/u12dE3JWSyjzKeiiivSkIVvuEWGJnnfsVAvqzX/lrBxRFmCqCzMQABqSToAB306tzdjLg4UhYjppAZXA8MoIB7lzKvmT31ydU4CV5MpjFm5c7U/US/Yb8ppLblbvpjMR0UjMoEZe6WvcFR2g99Onan6iX7DflNKvhP8+P3Lfmjrl6clcbkSj8sJrdm8NYcPMkyySlozmAOSxtfnZaWOzcZL8pEsadLLmMlihfU3ObKOdib+dP80m9ubOm2XjumjHULFo2t1SGveNvEAkW7rEeD9PlLlg3JriB1qqlj/Tban+jn/60n/GqPAYbEjGxz/J5EPSq5Cwuqi7C9hbQWv761DcX+rphjm8ZNPy3qx3F3txOLZhLEpQXJlW6gHsS2oY+RFhz8WtkUnQD5wcE95iZsOJ9sMkuqviSrX7QHIt6gBadSIAAALACwA0t4ClJxB3ekw2KOJjuI5Gzh1/zb3vYnsu3WB8bdlWGH4uOIwHw4aQD2hJlBPflym3lely42yqpTniFSFJBlFxGwKRY+QIAA6hyB2Fgb++1/WpXE6cnExKeSwLb94tc/Ae6s3tjHyTytLN7UgzcrC1rDKPq2Fh5UwuIu7LzRRYiIFjGgV1AuSvMMB22JNx3Hwq96FA35/6id7qU2z96NowxJHFhrIosoGGk9976k879tV238VjcYVM2Ga6XAZMPIpsewnW4/wCvfVxsLim0UKxzRGUqLB1exIHLMCNT43rth+JuJmxKrDArK2giuSx8c+lvdYDn30tOrEhB+tw8Ed5m94M/yfBiRWVljdbOCDZZCBodfZt7qZ2x16LZCFOYwxcW7yhf8TWP4skmfD3Fj0ZuAb2OblftrebtxBtn4dTqDAgPkUAqOZrxKfzjqPiMWvDDZ6SY27gHokLqD9a6gH0uT52pvzQq6lWAZWFiCLgg9hFJTE4afZWNBX6JORiOrKh7D6aEdh9DWgxvFt2jKxQBJCLBi+YAntC5Rc91/jTZ8T5WDJyIEYKKModgYcR7XRF9lJ2UeSlgPhXTaX7aP9qX861E3RDf4SgzXzdL1r879a9/G9S9pfto/wBqX8610H7/AP5k/Hzjoooorxp1RVcXPnMP3f8AMa67D4ZJiMNFMZ3UyKGsEU2v2XvXPi585h+7/mNbncr9n4b7sV6DZGTCpUyIALm4q98t2FwMqIrl865rsALakW0q73l/YmC+0PySV5xb+cw/dn8xr3eX9iYL7Q/JJVQxZcZPv/MWqJlTJMRsZFHJsU1/RLj46+lbLhRgUGFeUAZ3cqT2gLay+Wt/WqvdnYPyvY0kQsHErOhP1lC8/Ai49az2w95MRs2R4ymhPXikuNRpcEcjbt1BHfpQceorIve5h8JBMZXEDAJJgJS4F41zoe5h3efL1rHcMf1eN+7H4S1Xbxb7T46MxrHkiUZ3CEsbAjV20soNtLc7c9KseGP6vG/dj8JaUY2TCQ397Q2C/EqeG+EWTHx5hcIrOL94Gh9Cb+lMDiXAG2dITzVkYeeYL+BNYbhb8/H3Tfy1vuI37Nm80/vEoZj/AJ1+X7wp9wzMcMMEs2GxkTey+VT6q4vVJuhtk7Pxcqy8gro472juRbxJBUfarR8IPYxH2k/Bqo+J+yeixnSAdWZc37y9Vv5T604IbK+M9jF7KCJnlwUs6T4jmEIeQ+MjH/fc+VW+L3oL7Liwt+srkN4ovWX0uQP3K3e5W7oXZuSQa4gFn07HFgPRbHzNLHB7DdsYuFbRuk6NvCx6x/hBNUXIuQkH8JgII+c1ybNOH2BI30pyrt9lnQAeWX8xrtwjwCHppiAXUhB/VBFzbz091bbbOxFnwj4cdUMuVf6uWxXTuBApSbH2xPsvEurJ4SRsbBgOTKffZtdCa50Y5UcDuTHI1IMbm8OASbCypIBYoTr9EgEhh3EHWllwp+fH7lvzR1I27xKkxMRhhh6POCrHNnYi2oUBRbS9z3X5c64cKvn5+6b80dFMbJhbaAsCwqcd98AcHtHpI9AxE6eDX6w/iBPkwqfxH3qWeOCOI9VlEzeGYdVT4jUn0rS8TtkdLg+kA60Bz/unRh+Dfu0v9x9ifKcYikdSP9I/kpFh6tYeV6fGVZBkb8MDAg0PMZ24ew/k2DQEWkk/SPfnduQPkth53rRUUV5rMWJJlwK4hRRRSwwpZ8X8N18O/YQ6e4qR+JpmVleJGyzNgWIF2iIkHkLhv9kk+lX6dtcgMRxaxNVp+H+7gxWJu4vHFZ2B+kSeqp8DYk+At21mKa/CbDgYSR+1pSD5Kq2/E++vT6hymMkSCCzNtoB3AVjNscUsPExWFTORzIOVPRiCW9Bbxqs4obzkH5JGbCwaUjnrqE8ranzHjS4rlwdKGGzyj5KNCMjD8X9f0mGIHeklz7iov761exN8sNiiFjks5+g4yt6X0b90mkZQDV36TGe3EQZD5n6Pql3n3WjxsYV+q66o4Gq38O1T2isVurxNKAR4u7KNBKBdh94PpeY18+dMbA7SjmQPE6up7VN/f3HwNee2N8LX9ZcEMIoNocOMZGxyxiVRyaNl1/dYgio2H3Dxrmww7Dxcqo+Jp41A2rtqHDJnmcIOwHmfBVGpPlVh1mQ8ACIcazO7u7nw7Ojaedg0ircuR1YxbXoxzv2X5nkLXtUPcna74zaGIxBuEWMRop+irNcDzOUk+JrJb4b6vjWyrdIVNwvax+s9tPIdnjzra8K9lmPCNKeczXH2U6o+OY+6nyIVxl3+8YAQTQ7TZugIIIuDoQe2/fUPBbDghbNFDHG1rXRFU27rgctBU6vl3ABJNgNSe6uAE9pafVcsRhlkUq6hlPNWAIPmDSmxXFDFdMxjKdHmJVSgvlvoCedyPxpsYTFCSNXX2XUMPJgCPhVcmFsdExQwbtKr+hWCzX+TRX+zp7uVW8GHVFCooVRyVQAB5AaCulFTLE9zDQnxNErKVYBlOhBAIPmDzqpTc7Bhsww0V/si3u5fCoHETacsGDDwuUbpFF1tyIbTWvOHW05Z8GXmcu3SMLtbkAumnmaoFYJuDxBYupc4rd/DyNmkgidrWuyKTYchcjlU8LYWr2ipEkxpU4vdPCSsWfDxljqTlAJ8yLXqTs/Y0MF+hiSO/PIoBPmeZqbRRLMRVwUJDx2x4JiDNFHIQLAugaw8LipMMKooVAFVRYACwAHIAdgrA8Uts4iEwrE7RowJLISpLAjQsNeWtvHwrSbk46WbBRPPfOb6kWLAEgMfMdvbz7ao2NhjDk8QAi6lrjdnxzLllRZF52dQw8xfkahYLdbCwtnjgjVhqGy3I8ieXpVrRUwxAoGGpXx7Awyv0ggiD3zZgi5rntva969bYGHMnSGCIvfNnyLmuNb3te/jWT4o7XxEKRCJmjRiczoSDcWsuYcha58beFXO4W0JZsCjzElrsAx5soNgT39ov22qpRggyXFsXU0VFFcMdIVidhoQpI8wCahHnLG7GgmIMsUchAsC6BiB3C4qRh8OqKERQqqLBVFgB3ADlWA4db14nFYh0nkzqIswGVBrmQX6oHYTTDquVGQ6kxVIPIkLG7GgmIMsUchAsC6BiBzsLiiXY0DRrG0UbRp7KFAVXmOqLWHM1Noqex941Sg27h5cNhWOAjjVlOcoIxZh25VFutyPja1YLD8RBIbY3DRTjsIRQV8LNcH3im5VPtHdHCTtmkgQsebC6k+ZUi/rXRiyoOHF/n5iMp8Rabwb7RywNBhsOsEbkFyMoLWN7WUWGoGtzWu4abAaHDO8q2M5BysPoAEC4PfdjbutWO3asm1ViCJk6Z16yKxAUvaxYEjkNRrVnxC3hxUWNyJI8SKqlMhIDXGpP1+tcWNxpyrrdL/xJxfMmD+IxiYPYWHibNFDGjWtmRFU2PZcCpOKwiSoUkVXU81YAg2N9QfGuWypneCJpBZ2RS4tazEAkW7NeypdeaSb5lpFwOy4ob9DGkebnkULe3fbnRjtlxTACaNJAOWdQ1r91+VSqKFm7hnirYWGgFRV2TCJelESdKfp5Rm5W9q1+WlS6K1maFQto7FhnA6aJJLcsygkeR5iptFYEjkTStwO7eGhv0cEa5hlJCi5B5gk628K6YPYcELZooY42ta6IqmxtpcDloKnUUSzHzBQmB4rbcyxJhlPWk67/ZU6D1Yf7Jqfwz2H0OE6RhZ5+tr2KPZHqLt+9V7jt28NM+eWFHa1rstzYdlWKqAAALAaADs8qqco9MIvzi6/FZntFFFQjwooorTQrx1BBB1B0INe0Vpoit7t3Tg8Sya9G3WjPevdfvXkfQ9tbbhHjQYJou1HD+jrb8VPvrVbx7vR4yExyaHmjDmjW0I7x3jtpb7uiXZm0VjnGVJP0Zb6LAkZXUnsDWv3XN69H1PWxFfIkNdWvxKTe8H5fib/APqt7uz4WqorXcT9mmPG9J9GZQ3qoCkfBT61ka7cRtAfykmFEwoooqkEK+4Z2Q5kYqe9SQfeK+KK00s/6T4u1vlM1vvX/G9V0khY3YlieZJJJ8ya+a7YPBPM4jiUu7aBV/70Hj2UtBeZuTJOwtjvisQkKfSPWP1VHNj5D42HbT6weFWKNY0FlRQqjuAFhVHubukuCi1s0z+2w5eCrf6I+J17raKvJ6nN6jUOwnSi6iFZniHtfoMC4HtS/ol/eBzH+EH3itNSk4p7X6TFLCPZhXX7T2J9y5R76Xp03yCFzQlBBu87YKTFD2UkCW7wRqfRig9/dTI4XbW6XCGMnrQtl/dbVfjmHpVFgd8sEuAGEZZiDGUYhF9prksOv9Y3HpVPw52r0OOVSerMOjPnzX/aFv3q7cgbIjWO3aSWlIqNrbO10w0LSyHqqOQ5knkq+JNKzE8Q8dPIeh6g7EijDkDxJUk+elX/ABenIhgTsLsx81UAfmNW/DbZyR4BHUdaW7Oe02ZgB5ADl599c+MLjxeoRZMc2WoRf7b3ynnwxw+JXrh1cNlyHS9w6+vMWrW8PpymypnX2laRh5hFI+NdeK2zkbCrMQOkRwoPaQ17qe8X19D3mo2437GxH+t/uxVGZWw2BXMABDcyjwXFDFAPnyyMwATqAAG/MhdW05Dvrg2/+0IpAZGt25JIgoI8soa3iDXfhVgVfGMzC/Rx5lv2EkLf3X99aXizhlOEje3WWUAHwZWuPeB7qdjjXLpqOYo2K3cqdrcTZpciYKMhioLnJnYHtVFsRYfWI18Kg7I4k4qKYDEnOl7OGQKyjvFgNRzsfhWj4T4JRhXkt13kKk9tlC2Hlck+tZvithwuNDAavECfEgut/cAPSggxlzi1+cJ2ra5puI28cuHEHQlLSZicyBwcuS1r+ZrzaO9M6bIhxKsvSuVBOUW1LDReQ5CqLiMb4bAfdn8sNd9sf+X8P5r+Z6Rca6Jx5/mEk2ZBi4lYx4+jQBpSxOZY7nLYWCoBzvckm/ZXzsviTioZQMSekQGzqyKrD7NgNRzsfhzq/wCEeBXoZpbdcvkv3KqqbD1b4CqXizABi42A1aLXxysw19LD0FUHpnIcesHxBdrmm4hbxyQQwtCVIlJvmQMCMoI0NeQ75tFspMTKA0rkooAygtmcC4HIBVubd3jVHxAP+T8B9kf3S1M2fu8cZsOJENnVmdL8iQ8gse64JF++1RCIMalvf+Y1nY17TPf0+2j+sznJe36lcnlfL/vvWi2vvhiX2dFLHEUaRij9TMGXIeunaFJ7T3HnzrN7J3oxGBvhp4s8WoaGVbGzc8ptyOvO4PxpmYPbEWJwLSQ6LkZctrFCF9kgcraelqfNSkHQVfeBefMTu7+1p8PIWwwuxXKepn0uDy8wNa0uI4k4qOeVSVYKXRRkAsQSFJtqbd3bXnCP53J9yfzx1A2RCG20ARcfKXP8LOw+IFXfUs2w7CILAFGbXc/bGJ6KebHsyolrB4whFhmJAygkWKgVltp8SsXNKRhv0a/RVUDufFrg6+AGnjzrWcUpiuAsPpSKp8tW/FRUThPs5BhnmsOkdyl+0KtuqO6518dO6uVSgU5Svy8Shu9bmfj4j42JHSZeuV6jNHkZTcastgGFrjlVlsrfPFy4HEy3DSRtGEyxg6M1j1Rz0rQ8RdnJJgJGYdaIZ0PaDcAgeBGlvLuqj4QexiPtJ+DU1o2IuF8wchquYLC7RlTEiZP12ct7N+sb36vqdK1G2t+cXGILlAxhEhzRLcMWkFwD7OiioOwf20P7RJ+MlSOK3z4fcr+MldB1bIFI8RBYBMY+1d4kw2FE0utwtlFruzC9l+J8ADS1xHEPHzOeiOUc8sUYew8SQSfhUnidiDfCp9EQ5reJsPwUUwN0dmJBg4lQDrIrsfrMwBJP/fICuUBMSBiLJlDbGpit3OJ8gkCYyxUm3SBcpT7ajQjvsAR41q9+NtyYbB9LCQGzKASAws1ZTi3s9FeGVQA75lYj6WULYnxFyL+XdXu18SX3fhLcwyr6IzKPgBTaI2jgVZ7QWRYkCPiVjHjEaKGlJJzrHmOWwsFQC173JJvzFebK4k4qKUDEnpEvZ1ZArKO9bAajuPwrQcJcAow8stuuz5L9yqqmw9WJ93dVDxXgC4xGA1eIE+JDMLn0sPSqD0zkOPWD4gu1xsxyBgCDcEXB7wa+qr93vmmH+6T8i1YV5hFGpeFFFFCaFFFFaaFFFFaaFFFFaaFFFFaaFQtq7HixMZjmQOvjzB71I1B8RU2iiCRyJpnNv7pDE4MQl7vH+rkfnpoM9ud10J9bUm8fs+SCQxyqUccwfxHePEV+h6g7U2JDiVyzRq47CRqPssNR6GurB1Jx8HtJum0/P1FNXFcJcOTdJZUHccre64B+NcBwgj/0iT+Ba7fteL3kvTaLGvVW5sNSeQHb5U3cHwswiav0kn2nsPcgH41otn7Cgg/Uwxoe9VF/VuZ99I3WIOwuEYj5io2Fw7xOIN3XoE+tIOsfspzPramdu9utDg0tEvWI60jas3meweA0q4orhy9Q+Tg9pVUCwoooqEecMbi1ijeRzZUUsfIC9JndrZB2jjW6UkBs0shW19TyFwfpEDyFOjFYVJEKSKGVuasLg9uoqPgNjQQEmGJIy2hKKBe3faujFlGNTXcxGXYiZb/FNhfrzfxJ/wAlYvfXdoYCePomcqy5lZrXDKddQBy6p9adVRMfsmGcATRpJl1GdQbX7r02PqWVrY2IGQEcTK7z4I7S2bHLCLuAJQo5nQh0Hje/qvjWS3T3+fBoYnjMkYJKi+VkJOo1GovrY2sb028HgY4kyRIqKNcqiw156Cq/aO6eFnbNLAjMebaqT5lSL+tZMyAFGFjxMVPcd4rd7d85McAAhjiQ3IvmuxuAXNgBpcAefPs1G4/7HxH+t/uxWuTdrDCLohBHkuGy5BYkcie8+JqRhtlRRxmNI0VGvdVUAHMLG48RTPnQpqormYIbsxa8IvnM33Y/MK0XFb5iv3q/letLgNiQQEmGJIyRYlFAuOdjau2O2dHMuWVFkW97OARcdtj5mkbMDl3qEL8NTLcK/mH+tb8FrL8W/ncf3I/PJTRwOz44VyxIqLe9kAAue2wrjjthQTMGmhjkYCwLqCbam2vZcmsuYDKXgK2tRccRfm2z/uj+SGu+2P8Ay/h/NfzPTAxew4JQqyQxuEFlDKDlGgsvdyHur2TY0DRCIxIY15IVGUW7h6mmGcAKK7G5tOTMrwl+ZyffH8kdUXF35xD92fzGmXgdmxQqVhjWNSbkIABfQX07dBXLH7EgnIM0SSECwLqDYdwvSrmAy+pUJX4ai94gfs/AfZH90tScHvE+D2JC0aks5dA1rrHd36zePcO0+47rFbFglVUkiR1T2VZQQuluqOzTSukWzYli6JY0EeoyZRlsTcjLy1Jo+suoUjzcGpu4qtv7+Ji8L0cuHHTaWcEWU6XK6Zhfll8edXnDrBuuz8Q7AhZMxS/aAliw8L6fu1pRuNgs2b5PHfu1t/DfL8KuugXLlsMtsuW2lrWtbutpRfMmuqCYKbsxU8I/ncn3J/PHUTYX7bH9ok//AEprYDYUEDFoYY42IsSigG2htp2XAr5i3fw6ydKsEYkuWzhBe5vc37zc++mPUgsxruINOBIu92wzi8I8S+3oyX+suoB89R60sN197ZdnO8bxllJ60bHKVYaXFwbG2hHbYU6arNp7tYbEG80KO31rWb+JbG3rU8WYKpRxYjMtmxFnvVv8+Mj6KOMxx+0+uYsBY62FlUGx91XfCD2MR9pPwatjhd2cNHG0aQRhX0YZb5gDezE6nXvqRgNkwwAiGNI83PIoF7d9qZ8yemUUVAFN2Yo9g/tpf7RJ+MlSOK3z4fcr+MlM6Ld7DLJ0iwRiS5bOEF7m9zfv1NfWO2Bh5mzSwxyNa13QE2F9Lns1NN9pXcNXioNDVTIb+btPPhYZogWeJACoFyykDkO0g627iapN2+JbYeFYpYzKE0Rg2Ugdim4N7cr91NdUAAAFgNAO61VGO3PwkzZpIELHUkAqT55SL+tImZddMgsQlTdiK3a+159q4lFRLW0RAbhQbXZ2t5XPcB67DfnZww+yEhXURtGt+8i9z6m59a1+ztjQ4cWhiSMHnlFifM8z610xuAjmXJKiut75WAIuO2xot1A2WhQEwTg3Mnwo+Yt9835Y6zvFv51F91/O1M7A7OjhXLEixre9kAAuba2HboK447YcEzBpoY5CBYF1BIHOwvSrmAyl6mK/DU+d3vmeH+5T8i1YV8RRBVCqAFUAADkANAB4Wr7rnJs3KQooooTQooorTQooorTQooorTT//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6092092" y="3688341"/>
            <a:ext cx="2970493" cy="584775"/>
          </a:xfrm>
          <a:prstGeom prst="rect">
            <a:avLst/>
          </a:prstGeom>
          <a:solidFill>
            <a:schemeClr val="tx1">
              <a:lumMod val="75000"/>
            </a:schemeClr>
          </a:solidFill>
          <a:ln w="25400">
            <a:solidFill>
              <a:schemeClr val="accent1"/>
            </a:solidFill>
          </a:ln>
        </p:spPr>
        <p:txBody>
          <a:bodyPr wrap="square" rtlCol="0">
            <a:spAutoFit/>
          </a:bodyPr>
          <a:lstStyle/>
          <a:p>
            <a:pPr algn="ctr"/>
            <a:r>
              <a:rPr lang="en-US" sz="1600" dirty="0">
                <a:solidFill>
                  <a:srgbClr val="C00000"/>
                </a:solidFill>
                <a:latin typeface="Myriad Pro Light" pitchFamily="34" charset="0"/>
              </a:rPr>
              <a:t>June 1-2, 2015</a:t>
            </a:r>
          </a:p>
          <a:p>
            <a:pPr algn="ctr"/>
            <a:r>
              <a:rPr lang="en-US" sz="1600" dirty="0">
                <a:solidFill>
                  <a:srgbClr val="C00000"/>
                </a:solidFill>
                <a:latin typeface="Myriad Pro Light" pitchFamily="34" charset="0"/>
              </a:rPr>
              <a:t>Washington DC</a:t>
            </a:r>
          </a:p>
        </p:txBody>
      </p:sp>
      <p:sp>
        <p:nvSpPr>
          <p:cNvPr id="3" name="TextBox 2"/>
          <p:cNvSpPr txBox="1"/>
          <p:nvPr/>
        </p:nvSpPr>
        <p:spPr>
          <a:xfrm>
            <a:off x="-228600" y="418396"/>
            <a:ext cx="9614985" cy="707886"/>
          </a:xfrm>
          <a:prstGeom prst="rect">
            <a:avLst/>
          </a:prstGeom>
          <a:noFill/>
        </p:spPr>
        <p:txBody>
          <a:bodyPr wrap="square" rtlCol="0">
            <a:spAutoFit/>
          </a:bodyPr>
          <a:lstStyle/>
          <a:p>
            <a:pPr algn="ctr"/>
            <a:r>
              <a:rPr lang="en-US" sz="4000" dirty="0">
                <a:solidFill>
                  <a:srgbClr val="800000"/>
                </a:solidFill>
              </a:rPr>
              <a:t>Rooting Opportunity Summit</a:t>
            </a:r>
          </a:p>
        </p:txBody>
      </p:sp>
      <p:pic>
        <p:nvPicPr>
          <p:cNvPr id="17" name="Content Placeholder 3"/>
          <p:cNvPicPr/>
          <p:nvPr/>
        </p:nvPicPr>
        <p:blipFill rotWithShape="1">
          <a:blip r:embed="rId4" cstate="screen">
            <a:extLst>
              <a:ext uri="{28A0092B-C50C-407E-A947-70E740481C1C}">
                <a14:useLocalDpi xmlns:a14="http://schemas.microsoft.com/office/drawing/2010/main" val="0"/>
              </a:ext>
            </a:extLst>
          </a:blip>
          <a:srcRect/>
          <a:stretch/>
        </p:blipFill>
        <p:spPr bwMode="auto">
          <a:xfrm>
            <a:off x="155575" y="1697713"/>
            <a:ext cx="5864225" cy="3668321"/>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556" y="1886866"/>
            <a:ext cx="3031519" cy="151576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4441" y="4429490"/>
            <a:ext cx="2571750" cy="1386446"/>
          </a:xfrm>
          <a:prstGeom prst="rect">
            <a:avLst/>
          </a:prstGeom>
        </p:spPr>
      </p:pic>
    </p:spTree>
    <p:extLst>
      <p:ext uri="{BB962C8B-B14F-4D97-AF65-F5344CB8AC3E}">
        <p14:creationId xmlns:p14="http://schemas.microsoft.com/office/powerpoint/2010/main" val="766152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701" y="457200"/>
            <a:ext cx="7302499" cy="584775"/>
          </a:xfrm>
          <a:prstGeom prst="rect">
            <a:avLst/>
          </a:prstGeom>
          <a:noFill/>
        </p:spPr>
        <p:txBody>
          <a:bodyPr wrap="square" rtlCol="0">
            <a:spAutoFit/>
          </a:bodyPr>
          <a:lstStyle/>
          <a:p>
            <a:pPr algn="ctr"/>
            <a:r>
              <a:rPr lang="en-US" sz="3200" b="1" dirty="0">
                <a:solidFill>
                  <a:srgbClr val="4F81BD"/>
                </a:solidFill>
                <a:effectLst>
                  <a:outerShdw blurRad="38100" dist="38100" dir="2700000" algn="tl">
                    <a:srgbClr val="FFFFFF"/>
                  </a:outerShdw>
                </a:effectLst>
              </a:rPr>
              <a:t>Financial capital…….</a:t>
            </a:r>
            <a:endParaRPr lang="en-US" sz="3200" dirty="0">
              <a:solidFill>
                <a:prstClr val="black"/>
              </a:solidFill>
            </a:endParaRPr>
          </a:p>
        </p:txBody>
      </p:sp>
      <p:sp>
        <p:nvSpPr>
          <p:cNvPr id="5" name="TextBox 4"/>
          <p:cNvSpPr txBox="1"/>
          <p:nvPr/>
        </p:nvSpPr>
        <p:spPr>
          <a:xfrm>
            <a:off x="376911" y="6002902"/>
            <a:ext cx="8902699" cy="461665"/>
          </a:xfrm>
          <a:prstGeom prst="rect">
            <a:avLst/>
          </a:prstGeom>
          <a:noFill/>
        </p:spPr>
        <p:txBody>
          <a:bodyPr wrap="square" rtlCol="0">
            <a:spAutoFit/>
          </a:bodyPr>
          <a:lstStyle/>
          <a:p>
            <a:r>
              <a:rPr lang="en-US" sz="2400" dirty="0" err="1">
                <a:solidFill>
                  <a:prstClr val="black"/>
                </a:solidFill>
              </a:rPr>
              <a:t>Microlending</a:t>
            </a:r>
            <a:r>
              <a:rPr lang="en-US" sz="2400" dirty="0">
                <a:solidFill>
                  <a:prstClr val="black"/>
                </a:solidFill>
              </a:rPr>
              <a:t> with a focus toward </a:t>
            </a:r>
            <a:r>
              <a:rPr lang="en-US" sz="2400" dirty="0" err="1">
                <a:solidFill>
                  <a:prstClr val="black"/>
                </a:solidFill>
              </a:rPr>
              <a:t>ag</a:t>
            </a:r>
            <a:r>
              <a:rPr lang="en-US" sz="2400" dirty="0">
                <a:solidFill>
                  <a:prstClr val="black"/>
                </a:solidFill>
              </a:rPr>
              <a:t> producers and artisans.</a:t>
            </a:r>
          </a:p>
        </p:txBody>
      </p:sp>
      <p:sp>
        <p:nvSpPr>
          <p:cNvPr id="8" name="Rectangle 7"/>
          <p:cNvSpPr/>
          <p:nvPr/>
        </p:nvSpPr>
        <p:spPr>
          <a:xfrm>
            <a:off x="5029200" y="4969031"/>
            <a:ext cx="3022600" cy="923330"/>
          </a:xfrm>
          <a:prstGeom prst="rect">
            <a:avLst/>
          </a:prstGeom>
        </p:spPr>
        <p:txBody>
          <a:bodyPr wrap="square">
            <a:spAutoFit/>
          </a:bodyPr>
          <a:lstStyle/>
          <a:p>
            <a:r>
              <a:rPr lang="en-US" dirty="0">
                <a:solidFill>
                  <a:srgbClr val="FFC000"/>
                </a:solidFill>
              </a:rPr>
              <a:t>http://regionfive.org/departments/business-financing.html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1" y="4261388"/>
            <a:ext cx="4038600" cy="1630973"/>
          </a:xfrm>
          <a:prstGeom prst="rect">
            <a:avLst/>
          </a:prstGeom>
        </p:spPr>
      </p:pic>
      <p:pic>
        <p:nvPicPr>
          <p:cNvPr id="12" name="Picture 11"/>
          <p:cNvPicPr>
            <a:picLocks noChangeAspect="1"/>
          </p:cNvPicPr>
          <p:nvPr/>
        </p:nvPicPr>
        <p:blipFill>
          <a:blip r:embed="rId4"/>
          <a:stretch>
            <a:fillRect/>
          </a:stretch>
        </p:blipFill>
        <p:spPr>
          <a:xfrm>
            <a:off x="4625740" y="1380650"/>
            <a:ext cx="4033160" cy="2880738"/>
          </a:xfrm>
          <a:prstGeom prst="rect">
            <a:avLst/>
          </a:prstGeom>
        </p:spPr>
      </p:pic>
      <p:pic>
        <p:nvPicPr>
          <p:cNvPr id="13" name="Picture 12"/>
          <p:cNvPicPr>
            <a:picLocks noChangeAspect="1"/>
          </p:cNvPicPr>
          <p:nvPr/>
        </p:nvPicPr>
        <p:blipFill>
          <a:blip r:embed="rId5"/>
          <a:stretch>
            <a:fillRect/>
          </a:stretch>
        </p:blipFill>
        <p:spPr>
          <a:xfrm>
            <a:off x="685800" y="1392274"/>
            <a:ext cx="4172530" cy="2869114"/>
          </a:xfrm>
          <a:prstGeom prst="rect">
            <a:avLst/>
          </a:prstGeom>
        </p:spPr>
      </p:pic>
    </p:spTree>
    <p:extLst>
      <p:ext uri="{BB962C8B-B14F-4D97-AF65-F5344CB8AC3E}">
        <p14:creationId xmlns:p14="http://schemas.microsoft.com/office/powerpoint/2010/main" val="230291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9143999" cy="584775"/>
          </a:xfrm>
          <a:prstGeom prst="rect">
            <a:avLst/>
          </a:prstGeom>
          <a:noFill/>
        </p:spPr>
        <p:txBody>
          <a:bodyPr wrap="square" rtlCol="0">
            <a:spAutoFit/>
          </a:bodyPr>
          <a:lstStyle/>
          <a:p>
            <a:pPr algn="ctr"/>
            <a:r>
              <a:rPr lang="en-US" sz="3200" b="1" dirty="0">
                <a:solidFill>
                  <a:srgbClr val="4F81BD"/>
                </a:solidFill>
                <a:effectLst>
                  <a:outerShdw blurRad="38100" dist="38100" dir="2700000" algn="tl">
                    <a:srgbClr val="FFFFFF"/>
                  </a:outerShdw>
                </a:effectLst>
              </a:rPr>
              <a:t>Political capital</a:t>
            </a:r>
            <a:endParaRPr lang="en-US" sz="3200" dirty="0">
              <a:solidFill>
                <a:prstClr val="black"/>
              </a:solidFill>
            </a:endParaRPr>
          </a:p>
        </p:txBody>
      </p:sp>
      <p:sp>
        <p:nvSpPr>
          <p:cNvPr id="3" name="TextBox 2"/>
          <p:cNvSpPr txBox="1"/>
          <p:nvPr/>
        </p:nvSpPr>
        <p:spPr>
          <a:xfrm>
            <a:off x="762000" y="1524000"/>
            <a:ext cx="80010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prstClr val="black"/>
              </a:solidFill>
            </a:endParaRPr>
          </a:p>
        </p:txBody>
      </p:sp>
      <p:pic>
        <p:nvPicPr>
          <p:cNvPr id="4" name="Picture 3"/>
          <p:cNvPicPr>
            <a:picLocks noChangeAspect="1"/>
          </p:cNvPicPr>
          <p:nvPr/>
        </p:nvPicPr>
        <p:blipFill>
          <a:blip r:embed="rId3"/>
          <a:stretch>
            <a:fillRect/>
          </a:stretch>
        </p:blipFill>
        <p:spPr>
          <a:xfrm rot="20863205">
            <a:off x="2399914" y="1260633"/>
            <a:ext cx="2607413" cy="3549910"/>
          </a:xfrm>
          <a:prstGeom prst="rect">
            <a:avLst/>
          </a:prstGeom>
        </p:spPr>
      </p:pic>
      <p:sp>
        <p:nvSpPr>
          <p:cNvPr id="5" name="TextBox 4"/>
          <p:cNvSpPr txBox="1"/>
          <p:nvPr/>
        </p:nvSpPr>
        <p:spPr>
          <a:xfrm>
            <a:off x="393700" y="5029200"/>
            <a:ext cx="890269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Policy for small family farms- RSDP and CURA CAP</a:t>
            </a:r>
          </a:p>
          <a:p>
            <a:pPr marL="342900" indent="-342900">
              <a:buFont typeface="Arial" panose="020B0604020202020204" pitchFamily="34" charset="0"/>
              <a:buChar char="•"/>
              <a:defRPr/>
            </a:pPr>
            <a:r>
              <a:rPr lang="en-US" sz="2400" dirty="0"/>
              <a:t>Coordination of multiple food hubs in north central MN</a:t>
            </a:r>
          </a:p>
          <a:p>
            <a:pPr marL="342900" indent="-342900">
              <a:buFont typeface="Arial" panose="020B0604020202020204" pitchFamily="34" charset="0"/>
              <a:buChar char="•"/>
              <a:defRPr/>
            </a:pPr>
            <a:r>
              <a:rPr lang="en-US" sz="2400" dirty="0">
                <a:solidFill>
                  <a:prstClr val="black"/>
                </a:solidFill>
              </a:rPr>
              <a:t>Ag Instructor supported by NJPA – shared by multi-school Districts</a:t>
            </a:r>
          </a:p>
        </p:txBody>
      </p:sp>
      <p:sp>
        <p:nvSpPr>
          <p:cNvPr id="6" name="Rectangle 5"/>
          <p:cNvSpPr/>
          <p:nvPr/>
        </p:nvSpPr>
        <p:spPr>
          <a:xfrm>
            <a:off x="5249278" y="1566381"/>
            <a:ext cx="2980322" cy="707886"/>
          </a:xfrm>
          <a:prstGeom prst="rect">
            <a:avLst/>
          </a:prstGeom>
        </p:spPr>
        <p:txBody>
          <a:bodyPr wrap="square">
            <a:spAutoFit/>
          </a:bodyPr>
          <a:lstStyle/>
          <a:p>
            <a:r>
              <a:rPr lang="en-US" sz="800" dirty="0">
                <a:solidFill>
                  <a:srgbClr val="FFC000"/>
                </a:solidFill>
              </a:rPr>
              <a:t>http://www.extension.umn.edu/rsdp/central/sustainable-agriculture-and-food-systems/local-foods-planning-zoning/?utm_source=RSDP+Happenings+-+Central+March+2015&amp;utm_campaign=RSDP+Template+Test&amp;utm_medium=email</a:t>
            </a:r>
          </a:p>
        </p:txBody>
      </p:sp>
    </p:spTree>
    <p:extLst>
      <p:ext uri="{BB962C8B-B14F-4D97-AF65-F5344CB8AC3E}">
        <p14:creationId xmlns:p14="http://schemas.microsoft.com/office/powerpoint/2010/main" val="1049240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thy eating.jpg"/>
          <p:cNvPicPr>
            <a:picLocks noChangeAspect="1"/>
          </p:cNvPicPr>
          <p:nvPr/>
        </p:nvPicPr>
        <p:blipFill>
          <a:blip r:embed="rId3" cstate="email"/>
          <a:stretch>
            <a:fillRect/>
          </a:stretch>
        </p:blipFill>
        <p:spPr>
          <a:xfrm>
            <a:off x="0" y="381000"/>
            <a:ext cx="9144000" cy="6096000"/>
          </a:xfrm>
          <a:prstGeom prst="rect">
            <a:avLst/>
          </a:prstGeom>
        </p:spPr>
      </p:pic>
      <p:sp>
        <p:nvSpPr>
          <p:cNvPr id="6" name="Rectangle 5"/>
          <p:cNvSpPr/>
          <p:nvPr/>
        </p:nvSpPr>
        <p:spPr>
          <a:xfrm>
            <a:off x="4800600" y="685800"/>
            <a:ext cx="4038600" cy="55626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5029200" y="1181100"/>
            <a:ext cx="3581400" cy="4838700"/>
          </a:xfrm>
        </p:spPr>
        <p:txBody>
          <a:bodyPr>
            <a:normAutofit fontScale="92500" lnSpcReduction="10000"/>
          </a:bodyPr>
          <a:lstStyle/>
          <a:p>
            <a:pPr>
              <a:buNone/>
            </a:pPr>
            <a:r>
              <a:rPr lang="en-US" sz="3000" dirty="0">
                <a:latin typeface="Century Gothic" pitchFamily="34" charset="0"/>
              </a:rPr>
              <a:t>	Ag Rescue – Gleaning.</a:t>
            </a:r>
          </a:p>
          <a:p>
            <a:pPr>
              <a:buNone/>
            </a:pPr>
            <a:r>
              <a:rPr lang="en-US" sz="3000" dirty="0">
                <a:latin typeface="Century Gothic" pitchFamily="34" charset="0"/>
              </a:rPr>
              <a:t>Food security is defined as, “When all people at all times have access to sufficient, safe, nutritious food to maintain a healthy and active life”.</a:t>
            </a:r>
          </a:p>
          <a:p>
            <a:pPr>
              <a:buNone/>
            </a:pPr>
            <a:endParaRPr lang="en-US" sz="3000" dirty="0">
              <a:latin typeface="Century Gothic"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22830"/>
          <a:stretch/>
        </p:blipFill>
        <p:spPr>
          <a:xfrm>
            <a:off x="1905000" y="228600"/>
            <a:ext cx="5562600" cy="6439024"/>
          </a:xfrm>
          <a:prstGeom prst="rect">
            <a:avLst/>
          </a:prstGeom>
        </p:spPr>
      </p:pic>
      <p:sp>
        <p:nvSpPr>
          <p:cNvPr id="2" name="TextBox 1"/>
          <p:cNvSpPr txBox="1"/>
          <p:nvPr/>
        </p:nvSpPr>
        <p:spPr>
          <a:xfrm>
            <a:off x="1371600" y="254000"/>
            <a:ext cx="6400800" cy="707886"/>
          </a:xfrm>
          <a:prstGeom prst="rect">
            <a:avLst/>
          </a:prstGeom>
          <a:noFill/>
        </p:spPr>
        <p:txBody>
          <a:bodyPr wrap="square" rtlCol="0">
            <a:spAutoFit/>
          </a:bodyPr>
          <a:lstStyle/>
          <a:p>
            <a:pPr algn="ctr"/>
            <a:r>
              <a:rPr lang="en-US" sz="4000" dirty="0">
                <a:solidFill>
                  <a:srgbClr val="C00000"/>
                </a:solidFill>
              </a:rPr>
              <a:t>Closing</a:t>
            </a:r>
          </a:p>
        </p:txBody>
      </p:sp>
      <p:sp>
        <p:nvSpPr>
          <p:cNvPr id="4" name="TextBox 3"/>
          <p:cNvSpPr txBox="1"/>
          <p:nvPr/>
        </p:nvSpPr>
        <p:spPr>
          <a:xfrm>
            <a:off x="304800" y="4015368"/>
            <a:ext cx="8839200" cy="2554545"/>
          </a:xfrm>
          <a:prstGeom prst="rect">
            <a:avLst/>
          </a:prstGeom>
          <a:noFill/>
        </p:spPr>
        <p:txBody>
          <a:bodyPr wrap="square" rtlCol="0">
            <a:spAutoFit/>
          </a:bodyPr>
          <a:lstStyle/>
          <a:p>
            <a:pPr algn="ctr"/>
            <a:r>
              <a:rPr lang="en-US" sz="2000" b="1" i="1" dirty="0">
                <a:solidFill>
                  <a:srgbClr val="002060"/>
                </a:solidFill>
              </a:rPr>
              <a:t>Do not tempted to take full responsibility for impacting conditions over which I have no direct control. </a:t>
            </a:r>
          </a:p>
          <a:p>
            <a:pPr algn="ctr"/>
            <a:endParaRPr lang="en-US" sz="2000" b="1" i="1" dirty="0">
              <a:solidFill>
                <a:srgbClr val="002060"/>
              </a:solidFill>
            </a:endParaRPr>
          </a:p>
          <a:p>
            <a:pPr algn="ctr"/>
            <a:r>
              <a:rPr lang="en-US" sz="2000" b="1" i="1" dirty="0">
                <a:solidFill>
                  <a:srgbClr val="002060"/>
                </a:solidFill>
              </a:rPr>
              <a:t>Trust in the distributed leadership model. Honor your guiding principals. </a:t>
            </a:r>
          </a:p>
          <a:p>
            <a:pPr algn="ctr"/>
            <a:endParaRPr lang="en-US" sz="2000" b="1" i="1" dirty="0">
              <a:solidFill>
                <a:srgbClr val="002060"/>
              </a:solidFill>
            </a:endParaRPr>
          </a:p>
          <a:p>
            <a:pPr algn="ctr"/>
            <a:r>
              <a:rPr lang="en-US" sz="2000" b="1" i="1" dirty="0">
                <a:solidFill>
                  <a:srgbClr val="002060"/>
                </a:solidFill>
              </a:rPr>
              <a:t>Being a steadfast subservient leaders has served us well, stay that course.</a:t>
            </a:r>
          </a:p>
        </p:txBody>
      </p:sp>
      <mc:AlternateContent xmlns:mc="http://schemas.openxmlformats.org/markup-compatibility/2006" xmlns:p14="http://schemas.microsoft.com/office/powerpoint/2010/main">
        <mc:Choice Requires="p14">
          <p:contentPart p14:bwMode="auto" r:id="rId5">
            <p14:nvContentPartPr>
              <p14:cNvPr id="118" name="Ink 117"/>
              <p14:cNvContentPartPr/>
              <p14:nvPr/>
            </p14:nvContentPartPr>
            <p14:xfrm>
              <a:off x="6824048" y="436578"/>
              <a:ext cx="2206080" cy="2098800"/>
            </p14:xfrm>
          </p:contentPart>
        </mc:Choice>
        <mc:Fallback xmlns="">
          <p:pic>
            <p:nvPicPr>
              <p:cNvPr id="118" name="Ink 117"/>
              <p:cNvPicPr/>
              <p:nvPr/>
            </p:nvPicPr>
            <p:blipFill>
              <a:blip r:embed="rId6"/>
              <a:stretch>
                <a:fillRect/>
              </a:stretch>
            </p:blipFill>
            <p:spPr>
              <a:xfrm>
                <a:off x="6810008" y="431898"/>
                <a:ext cx="2226960" cy="212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8" name="Ink 157"/>
              <p14:cNvContentPartPr/>
              <p14:nvPr/>
            </p14:nvContentPartPr>
            <p14:xfrm>
              <a:off x="239575" y="310589"/>
              <a:ext cx="1675440" cy="1654200"/>
            </p14:xfrm>
          </p:contentPart>
        </mc:Choice>
        <mc:Fallback xmlns="">
          <p:pic>
            <p:nvPicPr>
              <p:cNvPr id="158" name="Ink 157"/>
              <p:cNvPicPr/>
              <p:nvPr/>
            </p:nvPicPr>
            <p:blipFill>
              <a:blip r:embed="rId8"/>
              <a:stretch>
                <a:fillRect/>
              </a:stretch>
            </p:blipFill>
            <p:spPr>
              <a:xfrm>
                <a:off x="228055" y="302669"/>
                <a:ext cx="1691640" cy="1673280"/>
              </a:xfrm>
              <a:prstGeom prst="rect">
                <a:avLst/>
              </a:prstGeom>
            </p:spPr>
          </p:pic>
        </mc:Fallback>
      </mc:AlternateContent>
    </p:spTree>
    <p:extLst>
      <p:ext uri="{BB962C8B-B14F-4D97-AF65-F5344CB8AC3E}">
        <p14:creationId xmlns:p14="http://schemas.microsoft.com/office/powerpoint/2010/main" val="3155886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sp>
        <p:nvSpPr>
          <p:cNvPr id="3" name="Content Placeholder 2"/>
          <p:cNvSpPr>
            <a:spLocks noGrp="1"/>
          </p:cNvSpPr>
          <p:nvPr>
            <p:ph idx="1"/>
          </p:nvPr>
        </p:nvSpPr>
        <p:spPr/>
        <p:txBody>
          <a:bodyPr>
            <a:normAutofit/>
          </a:bodyPr>
          <a:lstStyle/>
          <a:p>
            <a:endParaRPr lang="en-US" dirty="0"/>
          </a:p>
          <a:p>
            <a:pPr marL="0" indent="0">
              <a:buNone/>
            </a:pPr>
            <a:r>
              <a:rPr lang="en-US" dirty="0"/>
              <a:t>THANK YOU,</a:t>
            </a:r>
          </a:p>
          <a:p>
            <a:pPr marL="0" indent="0">
              <a:buNone/>
            </a:pPr>
            <a:endParaRPr lang="en-US" dirty="0"/>
          </a:p>
          <a:p>
            <a:pPr marL="0" indent="0">
              <a:buNone/>
            </a:pPr>
            <a:r>
              <a:rPr lang="en-US" dirty="0"/>
              <a:t>Arlene Jones, SPROUT MN</a:t>
            </a:r>
          </a:p>
          <a:p>
            <a:pPr marL="0" indent="0">
              <a:buNone/>
            </a:pPr>
            <a:r>
              <a:rPr lang="en-US" dirty="0"/>
              <a:t>612.695.2721</a:t>
            </a:r>
          </a:p>
          <a:p>
            <a:pPr marL="0" indent="0">
              <a:buNone/>
            </a:pPr>
            <a:r>
              <a:rPr lang="en-US" dirty="0">
                <a:hlinkClick r:id="rId3"/>
              </a:rPr>
              <a:t>sproutmn1@gmail.com</a:t>
            </a:r>
            <a:endParaRPr lang="en-US" dirty="0"/>
          </a:p>
          <a:p>
            <a:pPr marL="0" indent="0">
              <a:buNone/>
            </a:pPr>
            <a:endParaRPr lang="en-US" dirty="0"/>
          </a:p>
          <a:p>
            <a:pPr marL="0" indent="0">
              <a:buNone/>
            </a:pPr>
            <a:r>
              <a:rPr lang="en-US" dirty="0"/>
              <a:t>Cheryal Hills, Region Five Development Commission</a:t>
            </a:r>
          </a:p>
          <a:p>
            <a:pPr marL="0" indent="0">
              <a:buNone/>
            </a:pPr>
            <a:r>
              <a:rPr lang="en-US" dirty="0"/>
              <a:t>218.894.3233</a:t>
            </a:r>
          </a:p>
          <a:p>
            <a:pPr marL="0" indent="0">
              <a:buNone/>
            </a:pPr>
            <a:r>
              <a:rPr lang="en-US">
                <a:hlinkClick r:id="rId4"/>
              </a:rPr>
              <a:t>chills@regionfive.org</a:t>
            </a:r>
            <a:endParaRPr lang="en-US"/>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4871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3" y="338077"/>
            <a:ext cx="8229600" cy="1143000"/>
          </a:xfrm>
        </p:spPr>
        <p:txBody>
          <a:bodyPr/>
          <a:lstStyle/>
          <a:p>
            <a:r>
              <a:rPr lang="en-US" dirty="0">
                <a:solidFill>
                  <a:srgbClr val="C00000"/>
                </a:solidFill>
              </a:rPr>
              <a:t>Region Five – central MN</a:t>
            </a:r>
          </a:p>
        </p:txBody>
      </p:sp>
      <p:sp>
        <p:nvSpPr>
          <p:cNvPr id="7" name="TextBox 6"/>
          <p:cNvSpPr txBox="1"/>
          <p:nvPr/>
        </p:nvSpPr>
        <p:spPr>
          <a:xfrm>
            <a:off x="6019800" y="1939141"/>
            <a:ext cx="2667000" cy="3970318"/>
          </a:xfrm>
          <a:prstGeom prst="rect">
            <a:avLst/>
          </a:prstGeom>
          <a:noFill/>
        </p:spPr>
        <p:txBody>
          <a:bodyPr wrap="square" rtlCol="0">
            <a:spAutoFit/>
          </a:bodyPr>
          <a:lstStyle/>
          <a:p>
            <a:r>
              <a:rPr lang="en-US" dirty="0">
                <a:solidFill>
                  <a:srgbClr val="002060"/>
                </a:solidFill>
              </a:rPr>
              <a:t>163,000 in 5 counties. </a:t>
            </a:r>
          </a:p>
          <a:p>
            <a:r>
              <a:rPr lang="en-US" dirty="0">
                <a:solidFill>
                  <a:srgbClr val="002060"/>
                </a:solidFill>
              </a:rPr>
              <a:t>In &amp; Out migration.</a:t>
            </a:r>
          </a:p>
          <a:p>
            <a:endParaRPr lang="en-US" dirty="0">
              <a:solidFill>
                <a:srgbClr val="002060"/>
              </a:solidFill>
            </a:endParaRPr>
          </a:p>
          <a:p>
            <a:r>
              <a:rPr lang="en-US" dirty="0">
                <a:solidFill>
                  <a:srgbClr val="002060"/>
                </a:solidFill>
              </a:rPr>
              <a:t>10-14% food insecure</a:t>
            </a:r>
          </a:p>
          <a:p>
            <a:r>
              <a:rPr lang="en-US" dirty="0">
                <a:solidFill>
                  <a:srgbClr val="002060"/>
                </a:solidFill>
              </a:rPr>
              <a:t>9% unemployment</a:t>
            </a:r>
          </a:p>
          <a:p>
            <a:r>
              <a:rPr lang="en-US" dirty="0">
                <a:solidFill>
                  <a:srgbClr val="002060"/>
                </a:solidFill>
              </a:rPr>
              <a:t>5 unhealthiest counties in state.</a:t>
            </a:r>
          </a:p>
          <a:p>
            <a:endParaRPr lang="en-US" dirty="0">
              <a:solidFill>
                <a:srgbClr val="002060"/>
              </a:solidFill>
            </a:endParaRPr>
          </a:p>
          <a:p>
            <a:r>
              <a:rPr lang="en-US" dirty="0">
                <a:solidFill>
                  <a:srgbClr val="002060"/>
                </a:solidFill>
              </a:rPr>
              <a:t>Agriculture &amp; Tourism economic drivers.</a:t>
            </a:r>
          </a:p>
          <a:p>
            <a:endParaRPr lang="en-US" dirty="0">
              <a:solidFill>
                <a:srgbClr val="002060"/>
              </a:solidFill>
            </a:endParaRPr>
          </a:p>
          <a:p>
            <a:r>
              <a:rPr lang="en-US" dirty="0">
                <a:solidFill>
                  <a:srgbClr val="002060"/>
                </a:solidFill>
              </a:rPr>
              <a:t>Resilient Region culture of collaboration</a:t>
            </a:r>
          </a:p>
          <a:p>
            <a:endParaRPr lang="en-US" dirty="0">
              <a:solidFill>
                <a:srgbClr val="002060"/>
              </a:solidFill>
            </a:endParaRPr>
          </a:p>
        </p:txBody>
      </p:sp>
      <p:pic>
        <p:nvPicPr>
          <p:cNvPr id="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898" y="990600"/>
            <a:ext cx="5944062" cy="4695309"/>
          </a:xfrm>
        </p:spPr>
      </p:pic>
      <p:pic>
        <p:nvPicPr>
          <p:cNvPr id="8" name="Picture 7"/>
          <p:cNvPicPr>
            <a:picLocks noChangeAspect="1"/>
          </p:cNvPicPr>
          <p:nvPr/>
        </p:nvPicPr>
        <p:blipFill>
          <a:blip r:embed="rId4" cstate="screen"/>
          <a:stretch>
            <a:fillRect/>
          </a:stretch>
        </p:blipFill>
        <p:spPr>
          <a:xfrm rot="1092703">
            <a:off x="3922434" y="4607145"/>
            <a:ext cx="1447260" cy="19267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6528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918"/>
            <a:ext cx="8229600" cy="1143000"/>
          </a:xfrm>
        </p:spPr>
        <p:txBody>
          <a:bodyPr/>
          <a:lstStyle/>
          <a:p>
            <a:r>
              <a:rPr lang="en-US" dirty="0">
                <a:solidFill>
                  <a:srgbClr val="C00000"/>
                </a:solidFill>
              </a:rPr>
              <a:t>Primary Intermediaries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385" b="15385"/>
          <a:stretch/>
        </p:blipFill>
        <p:spPr>
          <a:xfrm>
            <a:off x="609600" y="3886200"/>
            <a:ext cx="3352800" cy="25146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666" r="24444"/>
          <a:stretch/>
        </p:blipFill>
        <p:spPr>
          <a:xfrm>
            <a:off x="4267200" y="3200400"/>
            <a:ext cx="2309707" cy="3352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75612">
            <a:off x="2362200" y="1600200"/>
            <a:ext cx="1905000" cy="1905000"/>
          </a:xfrm>
          <a:prstGeom prst="rect">
            <a:avLst/>
          </a:prstGeom>
        </p:spPr>
      </p:pic>
      <p:pic>
        <p:nvPicPr>
          <p:cNvPr id="10" name="Picture 9"/>
          <p:cNvPicPr>
            <a:picLocks noChangeAspect="1"/>
          </p:cNvPicPr>
          <p:nvPr/>
        </p:nvPicPr>
        <p:blipFill>
          <a:blip r:embed="rId6"/>
          <a:stretch>
            <a:fillRect/>
          </a:stretch>
        </p:blipFill>
        <p:spPr>
          <a:xfrm rot="1473230">
            <a:off x="4590277" y="1324452"/>
            <a:ext cx="2260945" cy="1908174"/>
          </a:xfrm>
          <a:prstGeom prst="rect">
            <a:avLst/>
          </a:prstGeom>
        </p:spPr>
      </p:pic>
      <p:sp>
        <p:nvSpPr>
          <p:cNvPr id="11" name="TextBox 10"/>
          <p:cNvSpPr txBox="1"/>
          <p:nvPr/>
        </p:nvSpPr>
        <p:spPr>
          <a:xfrm>
            <a:off x="6903828" y="2980214"/>
            <a:ext cx="1957493" cy="1477328"/>
          </a:xfrm>
          <a:prstGeom prst="rect">
            <a:avLst/>
          </a:prstGeom>
          <a:noFill/>
        </p:spPr>
        <p:txBody>
          <a:bodyPr wrap="square" rtlCol="0">
            <a:spAutoFit/>
          </a:bodyPr>
          <a:lstStyle/>
          <a:p>
            <a:r>
              <a:rPr lang="en-US" b="1" i="1" dirty="0">
                <a:solidFill>
                  <a:srgbClr val="C00000"/>
                </a:solidFill>
              </a:rPr>
              <a:t>Beyond hard work…..</a:t>
            </a:r>
          </a:p>
          <a:p>
            <a:endParaRPr lang="en-US" b="1" i="1" dirty="0">
              <a:solidFill>
                <a:srgbClr val="C00000"/>
              </a:solidFill>
            </a:endParaRPr>
          </a:p>
          <a:p>
            <a:r>
              <a:rPr lang="en-US" b="1" i="1" dirty="0">
                <a:solidFill>
                  <a:srgbClr val="C00000"/>
                </a:solidFill>
              </a:rPr>
              <a:t>Beyond great joy</a:t>
            </a:r>
            <a:r>
              <a:rPr lang="en-US" dirty="0">
                <a:solidFill>
                  <a:srgbClr val="C00000"/>
                </a:solidFill>
              </a:rPr>
              <a:t>.</a:t>
            </a:r>
          </a:p>
        </p:txBody>
      </p:sp>
    </p:spTree>
    <p:extLst>
      <p:ext uri="{BB962C8B-B14F-4D97-AF65-F5344CB8AC3E}">
        <p14:creationId xmlns:p14="http://schemas.microsoft.com/office/powerpoint/2010/main" val="180431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791.JPG"/>
          <p:cNvPicPr>
            <a:picLocks noChangeAspect="1"/>
          </p:cNvPicPr>
          <p:nvPr/>
        </p:nvPicPr>
        <p:blipFill>
          <a:blip r:embed="rId3" cstate="email"/>
          <a:stretch>
            <a:fillRect/>
          </a:stretch>
        </p:blipFill>
        <p:spPr>
          <a:xfrm>
            <a:off x="0" y="381000"/>
            <a:ext cx="9144000" cy="6096000"/>
          </a:xfrm>
          <a:prstGeom prst="rect">
            <a:avLst/>
          </a:prstGeom>
        </p:spPr>
      </p:pic>
      <p:sp>
        <p:nvSpPr>
          <p:cNvPr id="3" name="Content Placeholder 2"/>
          <p:cNvSpPr>
            <a:spLocks noGrp="1"/>
          </p:cNvSpPr>
          <p:nvPr>
            <p:ph idx="1"/>
          </p:nvPr>
        </p:nvSpPr>
        <p:spPr>
          <a:xfrm>
            <a:off x="304800" y="4191000"/>
            <a:ext cx="8229600" cy="1828800"/>
          </a:xfrm>
        </p:spPr>
        <p:txBody>
          <a:bodyPr>
            <a:normAutofit/>
          </a:bodyPr>
          <a:lstStyle/>
          <a:p>
            <a:pPr algn="ctr">
              <a:buNone/>
            </a:pPr>
            <a:r>
              <a:rPr lang="en-US" dirty="0">
                <a:solidFill>
                  <a:schemeClr val="bg1"/>
                </a:solidFill>
                <a:latin typeface="Century Gothic" pitchFamily="34" charset="0"/>
              </a:rPr>
              <a:t>“WE”</a:t>
            </a:r>
          </a:p>
          <a:p>
            <a:pPr algn="ctr">
              <a:buNone/>
            </a:pPr>
            <a:r>
              <a:rPr lang="en-US" dirty="0">
                <a:solidFill>
                  <a:schemeClr val="bg1"/>
                </a:solidFill>
                <a:latin typeface="Century Gothic" pitchFamily="34" charset="0"/>
              </a:rPr>
              <a:t> CAN have it all…….it’s what “we” do.</a:t>
            </a:r>
          </a:p>
        </p:txBody>
      </p:sp>
      <p:sp>
        <p:nvSpPr>
          <p:cNvPr id="2" name="TextBox 1"/>
          <p:cNvSpPr txBox="1"/>
          <p:nvPr/>
        </p:nvSpPr>
        <p:spPr>
          <a:xfrm>
            <a:off x="228600" y="152400"/>
            <a:ext cx="7467600" cy="1754326"/>
          </a:xfrm>
          <a:prstGeom prst="rect">
            <a:avLst/>
          </a:prstGeom>
          <a:noFill/>
        </p:spPr>
        <p:txBody>
          <a:bodyPr wrap="square" rtlCol="0">
            <a:spAutoFit/>
          </a:bodyPr>
          <a:lstStyle/>
          <a:p>
            <a:r>
              <a:rPr lang="en-US" sz="3600" dirty="0">
                <a:solidFill>
                  <a:srgbClr val="C00000"/>
                </a:solidFill>
              </a:rPr>
              <a:t>SPROUT Local Food value chain.</a:t>
            </a:r>
          </a:p>
          <a:p>
            <a:r>
              <a:rPr lang="en-US" sz="3600" dirty="0">
                <a:solidFill>
                  <a:srgbClr val="C00000"/>
                </a:solidFill>
              </a:rPr>
              <a:t>Achieving multiple forms of Wealth in Central Minnesota</a:t>
            </a:r>
          </a:p>
        </p:txBody>
      </p:sp>
      <p:sp>
        <p:nvSpPr>
          <p:cNvPr id="5" name="Rectangle 4"/>
          <p:cNvSpPr/>
          <p:nvPr/>
        </p:nvSpPr>
        <p:spPr>
          <a:xfrm>
            <a:off x="2286000" y="3105835"/>
            <a:ext cx="4572000" cy="646331"/>
          </a:xfrm>
          <a:prstGeom prst="rect">
            <a:avLst/>
          </a:prstGeom>
        </p:spPr>
        <p:txBody>
          <a:bodyPr>
            <a:spAutoFit/>
          </a:bodyPr>
          <a:lstStyle/>
          <a:p>
            <a:pPr marL="171450" indent="-171450">
              <a:buFont typeface="Arial" panose="020B0604020202020204" pitchFamily="34" charset="0"/>
              <a:buChar char="•"/>
            </a:pPr>
            <a:r>
              <a:rPr lang="en-US" dirty="0"/>
              <a:t>Arlene coordination of multiple food hubs in north central MN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1028"/>
          <p:cNvSpPr txBox="1">
            <a:spLocks noChangeArrowheads="1"/>
          </p:cNvSpPr>
          <p:nvPr/>
        </p:nvSpPr>
        <p:spPr bwMode="auto">
          <a:xfrm>
            <a:off x="457200" y="304800"/>
            <a:ext cx="8382000" cy="1938992"/>
          </a:xfrm>
          <a:prstGeom prst="rect">
            <a:avLst/>
          </a:prstGeom>
          <a:noFill/>
          <a:ln w="9525">
            <a:noFill/>
            <a:miter lim="800000"/>
            <a:headEnd/>
            <a:tailEnd/>
          </a:ln>
        </p:spPr>
        <p:txBody>
          <a:bodyPr wrap="square">
            <a:prstTxWarp prst="textNoShape">
              <a:avLst/>
            </a:prstTxWarp>
            <a:spAutoFit/>
          </a:bodyPr>
          <a:lstStyle/>
          <a:p>
            <a:pPr algn="ctr">
              <a:defRPr/>
            </a:pPr>
            <a:r>
              <a:rPr lang="en-US" sz="4000" b="1" dirty="0">
                <a:solidFill>
                  <a:srgbClr val="4F81BD"/>
                </a:solidFill>
                <a:effectLst>
                  <a:outerShdw blurRad="38100" dist="38100" dir="2700000" algn="tl">
                    <a:srgbClr val="FFFFFF"/>
                  </a:outerShdw>
                </a:effectLst>
              </a:rPr>
              <a:t>SPROUT MN, Building a Resilient Region through the value chain of local foods</a:t>
            </a:r>
            <a:endParaRPr lang="en-US" sz="2800" b="1" dirty="0">
              <a:solidFill>
                <a:prstClr val="black"/>
              </a:solidFill>
            </a:endParaRPr>
          </a:p>
        </p:txBody>
      </p:sp>
      <p:sp>
        <p:nvSpPr>
          <p:cNvPr id="4" name="TextBox 3"/>
          <p:cNvSpPr txBox="1"/>
          <p:nvPr/>
        </p:nvSpPr>
        <p:spPr>
          <a:xfrm>
            <a:off x="1295400" y="5486400"/>
            <a:ext cx="6324600" cy="369332"/>
          </a:xfrm>
          <a:prstGeom prst="rect">
            <a:avLst/>
          </a:prstGeom>
          <a:noFill/>
        </p:spPr>
        <p:txBody>
          <a:bodyPr wrap="square" rtlCol="0">
            <a:spAutoFit/>
          </a:bodyPr>
          <a:lstStyle/>
          <a:p>
            <a:pPr algn="ctr"/>
            <a:r>
              <a:rPr lang="en-US" dirty="0">
                <a:solidFill>
                  <a:prstClr val="black"/>
                </a:solidFill>
              </a:rPr>
              <a:t>Central Minnesota’s Regional Rural Food Hub</a:t>
            </a:r>
          </a:p>
        </p:txBody>
      </p:sp>
      <p:pic>
        <p:nvPicPr>
          <p:cNvPr id="1026" name="Picture 2" descr="SPROUT MN">
            <a:hlinkClick r:id="rId3" tooltip="SPROUT M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17" y="2743200"/>
            <a:ext cx="8619989" cy="257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4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E2BB4095-7DED-4C8F-8871-9F92783F90A0}" type="slidenum">
              <a:rPr lang="en-US" altLang="en-US" sz="1400" smtClean="0">
                <a:solidFill>
                  <a:srgbClr val="000000"/>
                </a:solidFill>
              </a:rPr>
              <a:pPr>
                <a:spcBef>
                  <a:spcPct val="0"/>
                </a:spcBef>
                <a:buFontTx/>
                <a:buNone/>
              </a:pPr>
              <a:t>6</a:t>
            </a:fld>
            <a:endParaRPr lang="en-US" altLang="en-US" sz="1400" dirty="0">
              <a:solidFill>
                <a:srgbClr val="000000"/>
              </a:solidFill>
            </a:endParaRPr>
          </a:p>
        </p:txBody>
      </p:sp>
      <p:sp>
        <p:nvSpPr>
          <p:cNvPr id="4099" name="Rectangle 2"/>
          <p:cNvSpPr>
            <a:spLocks noGrp="1" noChangeArrowheads="1"/>
          </p:cNvSpPr>
          <p:nvPr>
            <p:ph type="body" idx="1"/>
          </p:nvPr>
        </p:nvSpPr>
        <p:spPr>
          <a:xfrm>
            <a:off x="806183" y="1734632"/>
            <a:ext cx="4630863" cy="4276367"/>
          </a:xfrm>
        </p:spPr>
        <p:txBody>
          <a:bodyPr/>
          <a:lstStyle/>
          <a:p>
            <a:pPr marL="63500" indent="-12700" eaLnBrk="1" hangingPunct="1">
              <a:lnSpc>
                <a:spcPct val="90000"/>
              </a:lnSpc>
              <a:buFontTx/>
              <a:buNone/>
            </a:pPr>
            <a:r>
              <a:rPr lang="en-US" altLang="en-US" sz="1600" b="1" dirty="0">
                <a:latin typeface="Calibri" panose="020F0502020204030204" pitchFamily="34" charset="0"/>
              </a:rPr>
              <a:t>The goal of Hunger-Free Minnesota is to increase the number of meals available to food-insecure Minnesotans.</a:t>
            </a:r>
            <a:endParaRPr lang="en-US" altLang="en-US" sz="1600" dirty="0">
              <a:latin typeface="Calibri" panose="020F0502020204030204" pitchFamily="34" charset="0"/>
            </a:endParaRPr>
          </a:p>
          <a:p>
            <a:pPr marL="336550" indent="-285750" eaLnBrk="1" hangingPunct="1">
              <a:lnSpc>
                <a:spcPct val="90000"/>
              </a:lnSpc>
            </a:pPr>
            <a:r>
              <a:rPr lang="en-US" sz="1600" b="0" dirty="0">
                <a:latin typeface="Calibri" panose="020F0502020204030204" pitchFamily="34" charset="0"/>
                <a:ea typeface="Gotham Medium" charset="0"/>
                <a:cs typeface="Gotham Medium" charset="0"/>
              </a:rPr>
              <a:t>Dr. prescribed CSA’s over 50 families w/pre &amp; post health screenings</a:t>
            </a:r>
          </a:p>
          <a:p>
            <a:pPr marL="336550" indent="-285750" eaLnBrk="1" hangingPunct="1">
              <a:lnSpc>
                <a:spcPct val="90000"/>
              </a:lnSpc>
            </a:pPr>
            <a:r>
              <a:rPr lang="en-US" sz="1600" dirty="0">
                <a:latin typeface="Calibri" panose="020F0502020204030204" pitchFamily="34" charset="0"/>
                <a:ea typeface="Gotham Medium" charset="0"/>
                <a:cs typeface="Gotham Medium" charset="0"/>
              </a:rPr>
              <a:t>CSA’s provided by over 50 LI minority growers</a:t>
            </a:r>
            <a:endParaRPr lang="en-US" sz="1600" b="0" dirty="0">
              <a:latin typeface="Calibri" panose="020F0502020204030204" pitchFamily="34" charset="0"/>
              <a:ea typeface="Gotham Medium" charset="0"/>
              <a:cs typeface="Gotham Medium" charset="0"/>
            </a:endParaRPr>
          </a:p>
          <a:p>
            <a:pPr marL="336550" indent="-285750" eaLnBrk="1" hangingPunct="1">
              <a:lnSpc>
                <a:spcPct val="90000"/>
              </a:lnSpc>
            </a:pPr>
            <a:r>
              <a:rPr lang="en-US" sz="1600" dirty="0">
                <a:latin typeface="Calibri" panose="020F0502020204030204" pitchFamily="34" charset="0"/>
                <a:ea typeface="Gotham Medium" charset="0"/>
                <a:cs typeface="Gotham Medium" charset="0"/>
              </a:rPr>
              <a:t>Public Health, hospital nutritionists, Extension nutrition education.</a:t>
            </a:r>
          </a:p>
          <a:p>
            <a:pPr marL="336550" indent="-285750" eaLnBrk="1" hangingPunct="1">
              <a:lnSpc>
                <a:spcPct val="90000"/>
              </a:lnSpc>
            </a:pPr>
            <a:r>
              <a:rPr lang="en-US" sz="1600" dirty="0">
                <a:latin typeface="Calibri" panose="020F0502020204030204" pitchFamily="34" charset="0"/>
                <a:ea typeface="Gotham Medium" charset="0"/>
                <a:cs typeface="Gotham Medium" charset="0"/>
              </a:rPr>
              <a:t>Chef cooking demonstrations</a:t>
            </a:r>
          </a:p>
          <a:p>
            <a:pPr marL="336550" indent="-285750" eaLnBrk="1" hangingPunct="1">
              <a:lnSpc>
                <a:spcPct val="90000"/>
              </a:lnSpc>
            </a:pPr>
            <a:r>
              <a:rPr lang="en-US" sz="1600" dirty="0">
                <a:latin typeface="Calibri" panose="020F0502020204030204" pitchFamily="34" charset="0"/>
                <a:ea typeface="Gotham Medium" charset="0"/>
                <a:cs typeface="Gotham Medium" charset="0"/>
              </a:rPr>
              <a:t>Weekly referral services</a:t>
            </a:r>
          </a:p>
          <a:p>
            <a:pPr marL="336550" indent="-285750" eaLnBrk="1" hangingPunct="1">
              <a:lnSpc>
                <a:spcPct val="90000"/>
              </a:lnSpc>
            </a:pPr>
            <a:r>
              <a:rPr lang="en-US" sz="1600" dirty="0">
                <a:latin typeface="Calibri" panose="020F0502020204030204" pitchFamily="34" charset="0"/>
                <a:ea typeface="Gotham Medium" charset="0"/>
                <a:cs typeface="Gotham Medium" charset="0"/>
              </a:rPr>
              <a:t>Equity and prejudice addressed</a:t>
            </a:r>
          </a:p>
          <a:p>
            <a:pPr marL="336550" indent="-285750" eaLnBrk="1" hangingPunct="1">
              <a:lnSpc>
                <a:spcPct val="90000"/>
              </a:lnSpc>
            </a:pPr>
            <a:r>
              <a:rPr lang="en-US" sz="1600" dirty="0">
                <a:latin typeface="Calibri" panose="020F0502020204030204" pitchFamily="34" charset="0"/>
                <a:ea typeface="Gotham Medium" charset="0"/>
                <a:cs typeface="Gotham Medium" charset="0"/>
              </a:rPr>
              <a:t>Cooking utensils and essentials </a:t>
            </a:r>
            <a:r>
              <a:rPr lang="en-US" sz="1600" dirty="0" err="1">
                <a:latin typeface="Calibri" panose="020F0502020204030204" pitchFamily="34" charset="0"/>
                <a:ea typeface="Gotham Medium" charset="0"/>
                <a:cs typeface="Gotham Medium" charset="0"/>
              </a:rPr>
              <a:t>pd</a:t>
            </a:r>
            <a:r>
              <a:rPr lang="en-US" sz="1600" dirty="0">
                <a:latin typeface="Calibri" panose="020F0502020204030204" pitchFamily="34" charset="0"/>
                <a:ea typeface="Gotham Medium" charset="0"/>
                <a:cs typeface="Gotham Medium" charset="0"/>
              </a:rPr>
              <a:t> by State</a:t>
            </a:r>
          </a:p>
          <a:p>
            <a:pPr marL="336550" indent="-285750" eaLnBrk="1" hangingPunct="1">
              <a:lnSpc>
                <a:spcPct val="90000"/>
              </a:lnSpc>
            </a:pPr>
            <a:r>
              <a:rPr lang="en-US" sz="1600" dirty="0">
                <a:latin typeface="Calibri" panose="020F0502020204030204" pitchFamily="34" charset="0"/>
                <a:ea typeface="Gotham Medium" charset="0"/>
                <a:cs typeface="Gotham Medium" charset="0"/>
              </a:rPr>
              <a:t>Evaluation, storytelling</a:t>
            </a:r>
          </a:p>
          <a:p>
            <a:pPr marL="336550" indent="-285750" eaLnBrk="1" hangingPunct="1">
              <a:lnSpc>
                <a:spcPct val="90000"/>
              </a:lnSpc>
            </a:pPr>
            <a:r>
              <a:rPr lang="en-US" sz="1600" dirty="0">
                <a:latin typeface="Calibri" panose="020F0502020204030204" pitchFamily="34" charset="0"/>
                <a:ea typeface="Gotham Medium" charset="0"/>
                <a:cs typeface="Gotham Medium" charset="0"/>
              </a:rPr>
              <a:t>Sustained by hospitals</a:t>
            </a:r>
          </a:p>
          <a:p>
            <a:pPr marL="336550" indent="-285750" eaLnBrk="1" hangingPunct="1">
              <a:lnSpc>
                <a:spcPct val="90000"/>
              </a:lnSpc>
            </a:pPr>
            <a:endParaRPr lang="en-US" sz="1600" dirty="0">
              <a:latin typeface="Calibri" panose="020F0502020204030204" pitchFamily="34" charset="0"/>
              <a:ea typeface="Gotham Medium" charset="0"/>
              <a:cs typeface="Gotham Medium" charset="0"/>
            </a:endParaRPr>
          </a:p>
          <a:p>
            <a:pPr marL="63500" indent="-12700" eaLnBrk="1" hangingPunct="1">
              <a:lnSpc>
                <a:spcPct val="90000"/>
              </a:lnSpc>
              <a:buFontTx/>
              <a:buNone/>
            </a:pPr>
            <a:endParaRPr lang="en-US" sz="1600" dirty="0">
              <a:latin typeface="Calibri" panose="020F0502020204030204" pitchFamily="34" charset="0"/>
              <a:ea typeface="Gotham Medium" charset="0"/>
              <a:cs typeface="Gotham Medium" charset="0"/>
            </a:endParaRPr>
          </a:p>
          <a:p>
            <a:pPr marL="63500" indent="-12700" eaLnBrk="1" hangingPunct="1">
              <a:lnSpc>
                <a:spcPct val="90000"/>
              </a:lnSpc>
              <a:buFontTx/>
              <a:buNone/>
            </a:pPr>
            <a:endParaRPr lang="en-US" sz="1600" dirty="0">
              <a:latin typeface="Calibri" panose="020F0502020204030204" pitchFamily="34" charset="0"/>
              <a:ea typeface="Gotham Medium" charset="0"/>
              <a:cs typeface="Gotham Medium" charset="0"/>
            </a:endParaRPr>
          </a:p>
          <a:p>
            <a:pPr marL="63500" indent="-12700" eaLnBrk="1" hangingPunct="1">
              <a:lnSpc>
                <a:spcPct val="90000"/>
              </a:lnSpc>
              <a:buFontTx/>
              <a:buNone/>
            </a:pPr>
            <a:endParaRPr lang="en-US" sz="1600" b="0" dirty="0">
              <a:latin typeface="Calibri" panose="020F0502020204030204" pitchFamily="34" charset="0"/>
              <a:ea typeface="Gotham Medium" charset="0"/>
              <a:cs typeface="Gotham Medium" charset="0"/>
            </a:endParaRPr>
          </a:p>
          <a:p>
            <a:pPr marL="63500" indent="-12700" eaLnBrk="1" hangingPunct="1">
              <a:lnSpc>
                <a:spcPct val="90000"/>
              </a:lnSpc>
              <a:buFontTx/>
              <a:buNone/>
            </a:pPr>
            <a:r>
              <a:rPr lang="en-US" sz="1600" b="0" dirty="0">
                <a:latin typeface="Calibri" panose="020F0502020204030204" pitchFamily="34" charset="0"/>
                <a:ea typeface="Gotham Medium" charset="0"/>
                <a:cs typeface="Gotham Medium" charset="0"/>
              </a:rPr>
              <a:t> </a:t>
            </a:r>
            <a:endParaRPr lang="en-US" altLang="en-US" sz="1600" dirty="0">
              <a:latin typeface="Calibri" panose="020F0502020204030204" pitchFamily="34" charset="0"/>
            </a:endParaRPr>
          </a:p>
        </p:txBody>
      </p:sp>
      <p:sp>
        <p:nvSpPr>
          <p:cNvPr id="4101" name="Rectangle 19">
            <a:hlinkClick r:id="rId3"/>
          </p:cNvPr>
          <p:cNvSpPr>
            <a:spLocks noChangeArrowheads="1"/>
          </p:cNvSpPr>
          <p:nvPr/>
        </p:nvSpPr>
        <p:spPr bwMode="auto">
          <a:xfrm>
            <a:off x="0" y="6492875"/>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900" dirty="0">
                <a:solidFill>
                  <a:srgbClr val="7F7F7F"/>
                </a:solidFill>
              </a:rPr>
              <a:t>Data compiled by Dr. Stacey Stockdill, </a:t>
            </a:r>
            <a:r>
              <a:rPr lang="en-US" altLang="en-US" sz="900" u="sng" dirty="0">
                <a:solidFill>
                  <a:srgbClr val="7F7F7F"/>
                </a:solidFill>
              </a:rPr>
              <a:t>www.ensearchmn.com</a:t>
            </a:r>
            <a:r>
              <a:rPr lang="en-US" altLang="en-US" sz="900" dirty="0">
                <a:solidFill>
                  <a:srgbClr val="7F7F7F"/>
                </a:solidFill>
              </a:rPr>
              <a:t> for Hunger-Free Minnesota</a:t>
            </a:r>
            <a:endParaRPr lang="en-US" altLang="en-US" sz="900" b="1" dirty="0">
              <a:solidFill>
                <a:srgbClr val="7F7F7F"/>
              </a:solidFill>
            </a:endParaRPr>
          </a:p>
        </p:txBody>
      </p:sp>
      <p:pic>
        <p:nvPicPr>
          <p:cNvPr id="13" name="Picture 12"/>
          <p:cNvPicPr>
            <a:picLocks noChangeAspect="1"/>
          </p:cNvPicPr>
          <p:nvPr/>
        </p:nvPicPr>
        <p:blipFill>
          <a:blip r:embed="rId4" cstate="screen"/>
          <a:stretch>
            <a:fillRect/>
          </a:stretch>
        </p:blipFill>
        <p:spPr>
          <a:xfrm>
            <a:off x="5395777" y="5265245"/>
            <a:ext cx="2372011" cy="914400"/>
          </a:xfrm>
          <a:prstGeom prst="rect">
            <a:avLst/>
          </a:prstGeom>
        </p:spPr>
      </p:pic>
      <p:pic>
        <p:nvPicPr>
          <p:cNvPr id="14" name="Picture 13"/>
          <p:cNvPicPr>
            <a:picLocks noChangeAspect="1"/>
          </p:cNvPicPr>
          <p:nvPr/>
        </p:nvPicPr>
        <p:blipFill>
          <a:blip r:embed="rId5" cstate="screen"/>
          <a:stretch>
            <a:fillRect/>
          </a:stretch>
        </p:blipFill>
        <p:spPr>
          <a:xfrm>
            <a:off x="5396972" y="3300825"/>
            <a:ext cx="1889655" cy="963536"/>
          </a:xfrm>
          <a:prstGeom prst="rect">
            <a:avLst/>
          </a:prstGeom>
        </p:spPr>
      </p:pic>
      <p:pic>
        <p:nvPicPr>
          <p:cNvPr id="15" name="Picture 14"/>
          <p:cNvPicPr>
            <a:picLocks noChangeAspect="1"/>
          </p:cNvPicPr>
          <p:nvPr/>
        </p:nvPicPr>
        <p:blipFill>
          <a:blip r:embed="rId6" cstate="screen"/>
          <a:stretch>
            <a:fillRect/>
          </a:stretch>
        </p:blipFill>
        <p:spPr>
          <a:xfrm>
            <a:off x="3666466" y="4789657"/>
            <a:ext cx="1584763" cy="1710981"/>
          </a:xfrm>
          <a:prstGeom prst="rect">
            <a:avLst/>
          </a:prstGeom>
        </p:spPr>
      </p:pic>
      <p:pic>
        <p:nvPicPr>
          <p:cNvPr id="16" name="Picture 15"/>
          <p:cNvPicPr>
            <a:picLocks noChangeAspect="1"/>
          </p:cNvPicPr>
          <p:nvPr/>
        </p:nvPicPr>
        <p:blipFill>
          <a:blip r:embed="rId7" cstate="screen"/>
          <a:stretch>
            <a:fillRect/>
          </a:stretch>
        </p:blipFill>
        <p:spPr>
          <a:xfrm>
            <a:off x="1460863" y="5479660"/>
            <a:ext cx="2061055" cy="890978"/>
          </a:xfrm>
          <a:prstGeom prst="rect">
            <a:avLst/>
          </a:prstGeom>
        </p:spPr>
      </p:pic>
      <p:pic>
        <p:nvPicPr>
          <p:cNvPr id="17" name="Picture 16"/>
          <p:cNvPicPr>
            <a:picLocks noChangeAspect="1"/>
          </p:cNvPicPr>
          <p:nvPr/>
        </p:nvPicPr>
        <p:blipFill>
          <a:blip r:embed="rId8" cstate="screen"/>
          <a:stretch>
            <a:fillRect/>
          </a:stretch>
        </p:blipFill>
        <p:spPr>
          <a:xfrm>
            <a:off x="287227" y="5699481"/>
            <a:ext cx="1066800" cy="595746"/>
          </a:xfrm>
          <a:prstGeom prst="rect">
            <a:avLst/>
          </a:prstGeom>
        </p:spPr>
      </p:pic>
      <p:pic>
        <p:nvPicPr>
          <p:cNvPr id="18" name="Picture 17"/>
          <p:cNvPicPr>
            <a:picLocks noChangeAspect="1"/>
          </p:cNvPicPr>
          <p:nvPr/>
        </p:nvPicPr>
        <p:blipFill>
          <a:blip r:embed="rId9" cstate="screen"/>
          <a:stretch>
            <a:fillRect/>
          </a:stretch>
        </p:blipFill>
        <p:spPr>
          <a:xfrm>
            <a:off x="5343525" y="2278195"/>
            <a:ext cx="1753917" cy="949284"/>
          </a:xfrm>
          <a:prstGeom prst="rect">
            <a:avLst/>
          </a:prstGeom>
        </p:spPr>
      </p:pic>
      <p:sp>
        <p:nvSpPr>
          <p:cNvPr id="20" name="TextBox 19"/>
          <p:cNvSpPr txBox="1"/>
          <p:nvPr/>
        </p:nvSpPr>
        <p:spPr>
          <a:xfrm>
            <a:off x="1757042" y="381732"/>
            <a:ext cx="7229572" cy="646331"/>
          </a:xfrm>
          <a:prstGeom prst="rect">
            <a:avLst/>
          </a:prstGeom>
          <a:noFill/>
        </p:spPr>
        <p:txBody>
          <a:bodyPr wrap="square" rtlCol="0">
            <a:spAutoFit/>
          </a:bodyPr>
          <a:lstStyle/>
          <a:p>
            <a:pPr algn="ctr"/>
            <a:r>
              <a:rPr lang="en-US" sz="3600" dirty="0">
                <a:solidFill>
                  <a:srgbClr val="800000"/>
                </a:solidFill>
                <a:latin typeface="Myriad Pro Light" pitchFamily="34" charset="0"/>
              </a:rPr>
              <a:t>Partnerships – value propositions </a:t>
            </a:r>
            <a:endParaRPr lang="en-US" sz="2800" dirty="0">
              <a:solidFill>
                <a:srgbClr val="800000"/>
              </a:solidFill>
              <a:latin typeface="Myriad Pro Light" pitchFamily="34" charset="0"/>
            </a:endParaRPr>
          </a:p>
        </p:txBody>
      </p:sp>
      <p:pic>
        <p:nvPicPr>
          <p:cNvPr id="21" name="Picture 20"/>
          <p:cNvPicPr>
            <a:picLocks noChangeAspect="1"/>
          </p:cNvPicPr>
          <p:nvPr/>
        </p:nvPicPr>
        <p:blipFill>
          <a:blip r:embed="rId10" cstate="screen"/>
          <a:stretch>
            <a:fillRect/>
          </a:stretch>
        </p:blipFill>
        <p:spPr>
          <a:xfrm>
            <a:off x="5371828" y="4465045"/>
            <a:ext cx="2438045" cy="649224"/>
          </a:xfrm>
          <a:prstGeom prst="rect">
            <a:avLst/>
          </a:prstGeom>
        </p:spPr>
      </p:pic>
      <p:pic>
        <p:nvPicPr>
          <p:cNvPr id="22" name="Picture 21"/>
          <p:cNvPicPr>
            <a:picLocks noChangeAspect="1"/>
          </p:cNvPicPr>
          <p:nvPr/>
        </p:nvPicPr>
        <p:blipFill>
          <a:blip r:embed="rId11" cstate="screen"/>
          <a:stretch>
            <a:fillRect/>
          </a:stretch>
        </p:blipFill>
        <p:spPr>
          <a:xfrm>
            <a:off x="5343525" y="1394164"/>
            <a:ext cx="2771775" cy="866775"/>
          </a:xfrm>
          <a:prstGeom prst="rect">
            <a:avLst/>
          </a:prstGeom>
        </p:spPr>
      </p:pic>
      <p:pic>
        <p:nvPicPr>
          <p:cNvPr id="19" name="Picture 18"/>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03891" y="113455"/>
            <a:ext cx="1653151" cy="1498939"/>
          </a:xfrm>
          <a:prstGeom prst="rect">
            <a:avLst/>
          </a:prstGeom>
        </p:spPr>
      </p:pic>
    </p:spTree>
    <p:extLst>
      <p:ext uri="{BB962C8B-B14F-4D97-AF65-F5344CB8AC3E}">
        <p14:creationId xmlns:p14="http://schemas.microsoft.com/office/powerpoint/2010/main" val="67748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nes\Pictures\2014-06-26 002\IMG_216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56277" y="191397"/>
            <a:ext cx="4907054" cy="32713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nes\Pictures\2014-06-26 001\IMG_21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295399"/>
            <a:ext cx="2098750" cy="3148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5809565"/>
            <a:ext cx="3810000" cy="246221"/>
          </a:xfrm>
          <a:prstGeom prst="rect">
            <a:avLst/>
          </a:prstGeom>
          <a:noFill/>
        </p:spPr>
        <p:txBody>
          <a:bodyPr wrap="square" rtlCol="0">
            <a:spAutoFit/>
          </a:bodyPr>
          <a:lstStyle/>
          <a:p>
            <a:endParaRPr lang="en-US" sz="1000" dirty="0">
              <a:solidFill>
                <a:prstClr val="black"/>
              </a:solidFill>
            </a:endParaRPr>
          </a:p>
        </p:txBody>
      </p:sp>
      <p:sp>
        <p:nvSpPr>
          <p:cNvPr id="6" name="TextBox 5"/>
          <p:cNvSpPr txBox="1"/>
          <p:nvPr/>
        </p:nvSpPr>
        <p:spPr>
          <a:xfrm>
            <a:off x="152400" y="177187"/>
            <a:ext cx="3048000" cy="1477328"/>
          </a:xfrm>
          <a:prstGeom prst="rect">
            <a:avLst/>
          </a:prstGeom>
          <a:noFill/>
        </p:spPr>
        <p:txBody>
          <a:bodyPr wrap="square" rtlCol="0">
            <a:spAutoFit/>
          </a:bodyPr>
          <a:lstStyle/>
          <a:p>
            <a:pPr algn="ctr"/>
            <a:r>
              <a:rPr lang="en-US" b="1" dirty="0">
                <a:solidFill>
                  <a:srgbClr val="4F81BD"/>
                </a:solidFill>
                <a:effectLst>
                  <a:outerShdw blurRad="38100" dist="38100" dir="2700000" algn="tl">
                    <a:srgbClr val="FFFFFF"/>
                  </a:outerShdw>
                </a:effectLst>
              </a:rPr>
              <a:t>Choose Health = Community Economic Development = Healthy, Resilient Communities</a:t>
            </a:r>
            <a:endParaRPr lang="en-US" dirty="0">
              <a:solidFill>
                <a:prstClr val="black"/>
              </a:solidFill>
            </a:endParaRPr>
          </a:p>
          <a:p>
            <a:endParaRPr lang="en-US" dirty="0">
              <a:solidFill>
                <a:prstClr val="black"/>
              </a:solidFill>
            </a:endParaRPr>
          </a:p>
        </p:txBody>
      </p:sp>
      <p:sp>
        <p:nvSpPr>
          <p:cNvPr id="4" name="Rectangle 3"/>
          <p:cNvSpPr/>
          <p:nvPr/>
        </p:nvSpPr>
        <p:spPr>
          <a:xfrm>
            <a:off x="552892" y="4551125"/>
            <a:ext cx="2079257" cy="553998"/>
          </a:xfrm>
          <a:prstGeom prst="rect">
            <a:avLst/>
          </a:prstGeom>
        </p:spPr>
        <p:txBody>
          <a:bodyPr wrap="square">
            <a:spAutoFit/>
          </a:bodyPr>
          <a:lstStyle/>
          <a:p>
            <a:r>
              <a:rPr lang="en-US" sz="1000" dirty="0">
                <a:solidFill>
                  <a:prstClr val="black"/>
                </a:solidFill>
              </a:rPr>
              <a:t>U of M Extension Educator demonstrating an apple romaine salad</a:t>
            </a:r>
          </a:p>
        </p:txBody>
      </p:sp>
      <p:sp>
        <p:nvSpPr>
          <p:cNvPr id="8" name="Rectangle 7"/>
          <p:cNvSpPr/>
          <p:nvPr/>
        </p:nvSpPr>
        <p:spPr>
          <a:xfrm>
            <a:off x="304800" y="5240177"/>
            <a:ext cx="8458200" cy="1384995"/>
          </a:xfrm>
          <a:prstGeom prst="rect">
            <a:avLst/>
          </a:prstGeom>
        </p:spPr>
        <p:txBody>
          <a:bodyPr wrap="square">
            <a:spAutoFit/>
          </a:bodyPr>
          <a:lstStyle/>
          <a:p>
            <a:pPr marR="0" lvl="0">
              <a:spcBef>
                <a:spcPts val="0"/>
              </a:spcBef>
              <a:spcAft>
                <a:spcPts val="0"/>
              </a:spcAft>
            </a:pPr>
            <a:r>
              <a:rPr lang="en-US" sz="1200" b="1" dirty="0">
                <a:solidFill>
                  <a:srgbClr val="0070C0"/>
                </a:solidFill>
                <a:latin typeface="Century Gothic" panose="020B0502020202020204" pitchFamily="34" charset="0"/>
                <a:ea typeface="Calibri"/>
              </a:rPr>
              <a:t>The Choose Health Short video </a:t>
            </a:r>
            <a:r>
              <a:rPr lang="en-US" sz="1200" b="1" u="sng" dirty="0">
                <a:solidFill>
                  <a:srgbClr val="0000FF"/>
                </a:solidFill>
                <a:latin typeface="Century Gothic" panose="020B0502020202020204" pitchFamily="34" charset="0"/>
                <a:ea typeface="Calibri"/>
                <a:hlinkClick r:id="rId5"/>
              </a:rPr>
              <a:t>https://www.youtube.com/watch?v=EZ72rPKgOAw</a:t>
            </a:r>
            <a:endParaRPr lang="en-US" sz="1200" b="1" u="sng" dirty="0">
              <a:solidFill>
                <a:srgbClr val="0000FF"/>
              </a:solidFill>
              <a:latin typeface="Century Gothic" panose="020B0502020202020204" pitchFamily="34" charset="0"/>
              <a:ea typeface="Calibri"/>
            </a:endParaRPr>
          </a:p>
          <a:p>
            <a:pPr marR="0" lvl="0">
              <a:spcBef>
                <a:spcPts val="0"/>
              </a:spcBef>
              <a:spcAft>
                <a:spcPts val="0"/>
              </a:spcAft>
            </a:pPr>
            <a:endParaRPr lang="en-US" sz="1200" b="1" u="sng" dirty="0">
              <a:solidFill>
                <a:srgbClr val="0000FF"/>
              </a:solidFill>
              <a:latin typeface="Century Gothic" panose="020B0502020202020204" pitchFamily="34" charset="0"/>
              <a:ea typeface="Calibri"/>
            </a:endParaRPr>
          </a:p>
          <a:p>
            <a:pPr marR="0" lvl="0">
              <a:spcBef>
                <a:spcPts val="0"/>
              </a:spcBef>
              <a:spcAft>
                <a:spcPts val="0"/>
              </a:spcAft>
            </a:pPr>
            <a:r>
              <a:rPr lang="en-US" sz="1200" b="1" dirty="0">
                <a:solidFill>
                  <a:srgbClr val="0070C0"/>
                </a:solidFill>
                <a:latin typeface="Century Gothic" panose="020B0502020202020204" pitchFamily="34" charset="0"/>
                <a:ea typeface="Calibri"/>
              </a:rPr>
              <a:t>Resilient Region – Local Food video</a:t>
            </a:r>
          </a:p>
          <a:p>
            <a:pPr marR="0" lvl="0">
              <a:spcBef>
                <a:spcPts val="0"/>
              </a:spcBef>
              <a:spcAft>
                <a:spcPts val="0"/>
              </a:spcAft>
            </a:pPr>
            <a:r>
              <a:rPr lang="en-US" sz="1200" b="1" dirty="0">
                <a:latin typeface="Century Gothic" panose="020B0502020202020204" pitchFamily="34" charset="0"/>
                <a:ea typeface="Calibri"/>
              </a:rPr>
              <a:t> </a:t>
            </a:r>
            <a:r>
              <a:rPr lang="en-US" sz="1200" b="1" dirty="0">
                <a:latin typeface="Century Gothic" panose="020B0502020202020204" pitchFamily="34" charset="0"/>
                <a:ea typeface="Calibri"/>
                <a:hlinkClick r:id="rId6"/>
              </a:rPr>
              <a:t>https://www.youtube.com/watch?v=7axBvi1x42I&amp;feature=youtu.be</a:t>
            </a:r>
            <a:endParaRPr lang="en-US" sz="1200" b="1" dirty="0">
              <a:latin typeface="Century Gothic" panose="020B0502020202020204" pitchFamily="34" charset="0"/>
              <a:ea typeface="Calibri"/>
            </a:endParaRPr>
          </a:p>
          <a:p>
            <a:pPr marR="0" lvl="0">
              <a:spcBef>
                <a:spcPts val="0"/>
              </a:spcBef>
              <a:spcAft>
                <a:spcPts val="0"/>
              </a:spcAft>
            </a:pPr>
            <a:endParaRPr lang="en-US" sz="1200" b="1" dirty="0">
              <a:effectLst/>
              <a:latin typeface="Century Gothic" panose="020B0502020202020204" pitchFamily="34" charset="0"/>
              <a:ea typeface="Calibri"/>
            </a:endParaRPr>
          </a:p>
          <a:p>
            <a:pPr marR="0" lvl="0">
              <a:spcBef>
                <a:spcPts val="0"/>
              </a:spcBef>
              <a:spcAft>
                <a:spcPts val="0"/>
              </a:spcAft>
            </a:pPr>
            <a:r>
              <a:rPr lang="en-US" sz="1200" b="1" dirty="0">
                <a:solidFill>
                  <a:srgbClr val="0070C0"/>
                </a:solidFill>
                <a:latin typeface="Century Gothic" panose="020B0502020202020204" pitchFamily="34" charset="0"/>
                <a:ea typeface="Calibri"/>
              </a:rPr>
              <a:t>More on Choose Health</a:t>
            </a:r>
          </a:p>
          <a:p>
            <a:pPr marR="0" lvl="0">
              <a:spcBef>
                <a:spcPts val="0"/>
              </a:spcBef>
              <a:spcAft>
                <a:spcPts val="0"/>
              </a:spcAft>
            </a:pPr>
            <a:r>
              <a:rPr lang="en-US" sz="1200" b="1" dirty="0">
                <a:solidFill>
                  <a:srgbClr val="0070C0"/>
                </a:solidFill>
                <a:latin typeface="Century Gothic" panose="020B0502020202020204" pitchFamily="34" charset="0"/>
                <a:ea typeface="Calibri"/>
                <a:hlinkClick r:id="rId7"/>
              </a:rPr>
              <a:t>http://www.resilientregion.org/healthcare/</a:t>
            </a:r>
            <a:endParaRPr lang="en-US" sz="2000" dirty="0">
              <a:effectLst/>
              <a:latin typeface="Times New Roman" panose="02020603050405020304" pitchFamily="18" charset="0"/>
              <a:ea typeface="Calibri"/>
            </a:endParaRPr>
          </a:p>
        </p:txBody>
      </p:sp>
      <p:sp>
        <p:nvSpPr>
          <p:cNvPr id="9" name="Rectangle 8"/>
          <p:cNvSpPr/>
          <p:nvPr/>
        </p:nvSpPr>
        <p:spPr>
          <a:xfrm>
            <a:off x="4171507" y="4032153"/>
            <a:ext cx="4572000" cy="923330"/>
          </a:xfrm>
          <a:prstGeom prst="rect">
            <a:avLst/>
          </a:prstGeom>
        </p:spPr>
        <p:txBody>
          <a:bodyPr>
            <a:spAutoFit/>
          </a:bodyPr>
          <a:lstStyle/>
          <a:p>
            <a:r>
              <a:rPr lang="en-US" dirty="0">
                <a:solidFill>
                  <a:srgbClr val="FFC000"/>
                </a:solidFill>
                <a:hlinkClick r:id="rId8"/>
              </a:rPr>
              <a:t>http://www.resilientregion.org/cms/files/Choose%20Health%20Project%20Update%202%20FINAL.pdf</a:t>
            </a:r>
            <a:endParaRPr lang="en-US" dirty="0">
              <a:solidFill>
                <a:srgbClr val="FFC000"/>
              </a:solidFill>
            </a:endParaRPr>
          </a:p>
        </p:txBody>
      </p:sp>
      <p:pic>
        <p:nvPicPr>
          <p:cNvPr id="10" name="Content Placeholder 5"/>
          <p:cNvPicPr>
            <a:picLocks noChangeAspect="1"/>
          </p:cNvPicPr>
          <p:nvPr/>
        </p:nvPicPr>
        <p:blipFill>
          <a:blip r:embed="rId9"/>
          <a:stretch>
            <a:fillRect/>
          </a:stretch>
        </p:blipFill>
        <p:spPr>
          <a:xfrm>
            <a:off x="6624583" y="4828124"/>
            <a:ext cx="1938731" cy="1443727"/>
          </a:xfrm>
          <a:prstGeom prst="rect">
            <a:avLst/>
          </a:prstGeom>
        </p:spPr>
      </p:pic>
    </p:spTree>
    <p:extLst>
      <p:ext uri="{BB962C8B-B14F-4D97-AF65-F5344CB8AC3E}">
        <p14:creationId xmlns:p14="http://schemas.microsoft.com/office/powerpoint/2010/main" val="32764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763000" cy="1077218"/>
          </a:xfrm>
          <a:prstGeom prst="rect">
            <a:avLst/>
          </a:prstGeom>
          <a:noFill/>
        </p:spPr>
        <p:txBody>
          <a:bodyPr wrap="square" rtlCol="0">
            <a:spAutoFit/>
          </a:bodyPr>
          <a:lstStyle/>
          <a:p>
            <a:pPr algn="ctr"/>
            <a:r>
              <a:rPr lang="en-US" sz="3200" b="1" dirty="0">
                <a:solidFill>
                  <a:srgbClr val="4F81BD"/>
                </a:solidFill>
                <a:effectLst>
                  <a:outerShdw blurRad="38100" dist="38100" dir="2700000" algn="tl">
                    <a:srgbClr val="FFFFFF"/>
                  </a:outerShdw>
                </a:effectLst>
              </a:rPr>
              <a:t>SPROUT Growers &amp; Makers Marketplace……Built &amp; Individual Capitals</a:t>
            </a:r>
            <a:endParaRPr lang="en-US" sz="3200" dirty="0">
              <a:solidFill>
                <a:prstClr val="black"/>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761999" y="1862334"/>
            <a:ext cx="5124607" cy="3928865"/>
          </a:xfrm>
          <a:prstGeom prst="rect">
            <a:avLst/>
          </a:prstGeom>
        </p:spPr>
      </p:pic>
      <p:sp>
        <p:nvSpPr>
          <p:cNvPr id="6" name="TextBox 5"/>
          <p:cNvSpPr txBox="1"/>
          <p:nvPr/>
        </p:nvSpPr>
        <p:spPr>
          <a:xfrm>
            <a:off x="6096000" y="3200400"/>
            <a:ext cx="3048000" cy="923330"/>
          </a:xfrm>
          <a:prstGeom prst="rect">
            <a:avLst/>
          </a:prstGeom>
          <a:noFill/>
        </p:spPr>
        <p:txBody>
          <a:bodyPr wrap="square" rtlCol="0">
            <a:spAutoFit/>
          </a:bodyPr>
          <a:lstStyle/>
          <a:p>
            <a:r>
              <a:rPr lang="en-US" dirty="0"/>
              <a:t> </a:t>
            </a:r>
            <a:r>
              <a:rPr lang="en-US" dirty="0">
                <a:latin typeface="Andalus" panose="02020603050405020304" pitchFamily="18" charset="-78"/>
                <a:cs typeface="Andalus" panose="02020603050405020304" pitchFamily="18" charset="-78"/>
              </a:rPr>
              <a:t>This project alone, filling several forms of rural wealth, intense thought to evaluation.</a:t>
            </a:r>
            <a:endParaRPr lang="en-US" dirty="0"/>
          </a:p>
        </p:txBody>
      </p:sp>
    </p:spTree>
    <p:extLst>
      <p:ext uri="{BB962C8B-B14F-4D97-AF65-F5344CB8AC3E}">
        <p14:creationId xmlns:p14="http://schemas.microsoft.com/office/powerpoint/2010/main" val="311805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701" y="457200"/>
            <a:ext cx="7302499" cy="584775"/>
          </a:xfrm>
          <a:prstGeom prst="rect">
            <a:avLst/>
          </a:prstGeom>
          <a:noFill/>
        </p:spPr>
        <p:txBody>
          <a:bodyPr wrap="square" rtlCol="0">
            <a:spAutoFit/>
          </a:bodyPr>
          <a:lstStyle/>
          <a:p>
            <a:pPr algn="ctr"/>
            <a:r>
              <a:rPr lang="en-US" sz="3200" b="1" dirty="0">
                <a:solidFill>
                  <a:srgbClr val="4F81BD"/>
                </a:solidFill>
                <a:effectLst>
                  <a:outerShdw blurRad="38100" dist="38100" dir="2700000" algn="tl">
                    <a:srgbClr val="FFFFFF"/>
                  </a:outerShdw>
                </a:effectLst>
              </a:rPr>
              <a:t> Regional assets utilized differently……….</a:t>
            </a:r>
            <a:endParaRPr lang="en-US" sz="3200" dirty="0">
              <a:solidFill>
                <a:prstClr val="black"/>
              </a:solidFill>
            </a:endParaRPr>
          </a:p>
        </p:txBody>
      </p:sp>
      <p:sp>
        <p:nvSpPr>
          <p:cNvPr id="3" name="TextBox 2"/>
          <p:cNvSpPr txBox="1"/>
          <p:nvPr/>
        </p:nvSpPr>
        <p:spPr>
          <a:xfrm>
            <a:off x="762000" y="1524000"/>
            <a:ext cx="80010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prstClr val="black"/>
              </a:solidFill>
            </a:endParaRPr>
          </a:p>
        </p:txBody>
      </p:sp>
      <p:sp>
        <p:nvSpPr>
          <p:cNvPr id="5" name="TextBox 4"/>
          <p:cNvSpPr txBox="1"/>
          <p:nvPr/>
        </p:nvSpPr>
        <p:spPr>
          <a:xfrm>
            <a:off x="393701" y="5029200"/>
            <a:ext cx="8140700" cy="1569660"/>
          </a:xfrm>
          <a:prstGeom prst="rect">
            <a:avLst/>
          </a:prstGeom>
          <a:noFill/>
        </p:spPr>
        <p:txBody>
          <a:bodyPr wrap="square" rtlCol="0">
            <a:spAutoFit/>
          </a:bodyPr>
          <a:lstStyle/>
          <a:p>
            <a:pPr algn="ctr"/>
            <a:r>
              <a:rPr lang="en-US" dirty="0">
                <a:solidFill>
                  <a:prstClr val="black"/>
                </a:solidFill>
              </a:rPr>
              <a:t>Solar Thermal High Tunnels from local solar firm: RREAL - to  low-income grower farms</a:t>
            </a:r>
          </a:p>
          <a:p>
            <a:pPr algn="ctr"/>
            <a:endParaRPr lang="en-US" dirty="0">
              <a:solidFill>
                <a:prstClr val="black"/>
              </a:solidFill>
            </a:endParaRPr>
          </a:p>
          <a:p>
            <a:pPr algn="ctr"/>
            <a:r>
              <a:rPr lang="en-US" dirty="0">
                <a:solidFill>
                  <a:prstClr val="black"/>
                </a:solidFill>
              </a:rPr>
              <a:t>Regions ONLY Food Truck - deployed to food deserts – chef cooking demonstrations with nutrition education</a:t>
            </a:r>
          </a:p>
          <a:p>
            <a:pPr algn="ctr"/>
            <a:endParaRPr lang="en-US" sz="240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53" y="1404232"/>
            <a:ext cx="2042927" cy="15321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287312" y="2574078"/>
            <a:ext cx="3149599" cy="23621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28889" b="18889"/>
          <a:stretch/>
        </p:blipFill>
        <p:spPr>
          <a:xfrm>
            <a:off x="4814605" y="1708666"/>
            <a:ext cx="3771631" cy="2626173"/>
          </a:xfrm>
          <a:prstGeom prst="rect">
            <a:avLst/>
          </a:prstGeom>
        </p:spPr>
      </p:pic>
    </p:spTree>
    <p:extLst>
      <p:ext uri="{BB962C8B-B14F-4D97-AF65-F5344CB8AC3E}">
        <p14:creationId xmlns:p14="http://schemas.microsoft.com/office/powerpoint/2010/main" val="29141358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2.xml><?xml version="1.0" encoding="utf-8"?>
<p:tagLst xmlns:a="http://schemas.openxmlformats.org/drawingml/2006/main" xmlns:r="http://schemas.openxmlformats.org/officeDocument/2006/relationships" xmlns:p="http://schemas.openxmlformats.org/presentationml/2006/main">
  <p:tag name="BCGMACROSCOPYRIGHTREPRESENTATIVE" val="BCGMacrosCopyrightRepresentativ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4.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5.xml><?xml version="1.0" encoding="utf-8"?>
<p:tagLst xmlns:a="http://schemas.openxmlformats.org/drawingml/2006/main" xmlns:r="http://schemas.openxmlformats.org/officeDocument/2006/relationships" xmlns:p="http://schemas.openxmlformats.org/presentationml/2006/main">
  <p:tag name="BCGMACROSCOPYRIGHTREPRESENTATIVE" val="BCGMacrosCopyrightRepresentativ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Howard_Advocacy Plenary Session Updated">
  <a:themeElements>
    <a:clrScheme name="Custom 7">
      <a:dk1>
        <a:srgbClr val="FFFFFF"/>
      </a:dk1>
      <a:lt1>
        <a:srgbClr val="FFFFFF"/>
      </a:lt1>
      <a:dk2>
        <a:srgbClr val="112845"/>
      </a:dk2>
      <a:lt2>
        <a:srgbClr val="FFFFFF"/>
      </a:lt2>
      <a:accent1>
        <a:srgbClr val="17365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effectLst/>
      </a:spPr>
      <a:bodyPr tIns="90000" bIns="90000" rtlCol="0" anchor="ctr" anchorCtr="0"/>
      <a:lstStyle>
        <a:defPPr algn="ctr">
          <a:defRPr sz="14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spAutoFit/>
      </a:bodyPr>
      <a:lstStyle>
        <a:defPPr algn="ctr">
          <a:defRPr sz="14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effectLst/>
      </a:spPr>
      <a:bodyPr tIns="90000" bIns="90000" rtlCol="0" anchor="ctr" anchorCtr="0"/>
      <a:lstStyle>
        <a:defPPr algn="ctr">
          <a:defRPr sz="14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spAutoFit/>
      </a:bodyPr>
      <a:lstStyle>
        <a:defPPr algn="ctr">
          <a:defRPr sz="1400" dirty="0" smtClean="0">
            <a:latin typeface="Arial" pitchFamily="34" charset="0"/>
            <a:cs typeface="Arial" pitchFamily="34" charset="0"/>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A96518ABF16E41827EB97BA2B45510" ma:contentTypeVersion="5" ma:contentTypeDescription="Create a new document." ma:contentTypeScope="" ma:versionID="a11bd8091c5ea1ac80d2a7d4b47769cb">
  <xsd:schema xmlns:xsd="http://www.w3.org/2001/XMLSchema" xmlns:xs="http://www.w3.org/2001/XMLSchema" xmlns:p="http://schemas.microsoft.com/office/2006/metadata/properties" xmlns:ns2="ececd427-cedf-4e17-bd25-32f2536b6f78" targetNamespace="http://schemas.microsoft.com/office/2006/metadata/properties" ma:root="true" ma:fieldsID="5dc0fe3f7e3e943ac6cae38b85f162b9" ns2:_="">
    <xsd:import namespace="ececd427-cedf-4e17-bd25-32f2536b6f78"/>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cd427-cedf-4e17-bd25-32f2536b6f7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B8A5F2-A4A3-461C-AE3C-BC00823E0A05}">
  <ds:schemaRefs>
    <ds:schemaRef ds:uri="http://schemas.microsoft.com/sharepoint/v3/contenttype/forms"/>
  </ds:schemaRefs>
</ds:datastoreItem>
</file>

<file path=customXml/itemProps2.xml><?xml version="1.0" encoding="utf-8"?>
<ds:datastoreItem xmlns:ds="http://schemas.openxmlformats.org/officeDocument/2006/customXml" ds:itemID="{49E322B6-72D1-4795-81E5-6F1E40CF8D4E}">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ececd427-cedf-4e17-bd25-32f2536b6f78"/>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4CD6A37-5B63-466A-8853-26BD7CD864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ecd427-cedf-4e17-bd25-32f2536b6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Howard_Advocacy Plenary Session Updated</Template>
  <TotalTime>3842</TotalTime>
  <Words>941</Words>
  <Application>Microsoft Office PowerPoint</Application>
  <PresentationFormat>On-screen Show (4:3)</PresentationFormat>
  <Paragraphs>345</Paragraphs>
  <Slides>14</Slides>
  <Notes>14</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14</vt:i4>
      </vt:variant>
    </vt:vector>
  </HeadingPairs>
  <TitlesOfParts>
    <vt:vector size="32" baseType="lpstr">
      <vt:lpstr>MS PGothic</vt:lpstr>
      <vt:lpstr>MS PGothic</vt:lpstr>
      <vt:lpstr>Andalus</vt:lpstr>
      <vt:lpstr>Arial</vt:lpstr>
      <vt:lpstr>Book Antiqua</vt:lpstr>
      <vt:lpstr>Calibri</vt:lpstr>
      <vt:lpstr>Calisto MT</vt:lpstr>
      <vt:lpstr>Century Gothic</vt:lpstr>
      <vt:lpstr>Gotham Medium</vt:lpstr>
      <vt:lpstr>Myriad Pro Light</vt:lpstr>
      <vt:lpstr>Times New Roman</vt:lpstr>
      <vt:lpstr>Howard_Advocacy Plenary Session Updated</vt:lpstr>
      <vt:lpstr>1_blank</vt:lpstr>
      <vt:lpstr>1_Office Theme</vt:lpstr>
      <vt:lpstr>Apothecary</vt:lpstr>
      <vt:lpstr>Blank Presentation</vt:lpstr>
      <vt:lpstr>2_Office Theme</vt:lpstr>
      <vt:lpstr>2_blank</vt:lpstr>
      <vt:lpstr>Our Mission</vt:lpstr>
      <vt:lpstr>Region Five – central MN</vt:lpstr>
      <vt:lpstr>Primary Intermediaries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Better Advocate for Local Approaches to Regional Development</dc:title>
  <dc:creator>Ted Stiger</dc:creator>
  <cp:lastModifiedBy>Cheryal Hills</cp:lastModifiedBy>
  <cp:revision>228</cp:revision>
  <cp:lastPrinted>2015-05-28T17:32:26Z</cp:lastPrinted>
  <dcterms:created xsi:type="dcterms:W3CDTF">2013-08-21T20:41:52Z</dcterms:created>
  <dcterms:modified xsi:type="dcterms:W3CDTF">2016-12-09T19:44:44Z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0x010100E8A96518ABF16E41827EB97BA2B45510</vt:lpwstr>
  </property>
</Properties>
</file>